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4"/>
  </p:notesMasterIdLst>
  <p:sldIdLst>
    <p:sldId id="256" r:id="rId4"/>
    <p:sldId id="257" r:id="rId5"/>
    <p:sldId id="260" r:id="rId6"/>
    <p:sldId id="258" r:id="rId7"/>
    <p:sldId id="268" r:id="rId8"/>
    <p:sldId id="261" r:id="rId9"/>
    <p:sldId id="265" r:id="rId10"/>
    <p:sldId id="266" r:id="rId11"/>
    <p:sldId id="267" r:id="rId12"/>
    <p:sldId id="264" r:id="rId13"/>
  </p:sldIdLst>
  <p:sldSz cx="24384000" cy="13716000"/>
  <p:notesSz cx="68580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1pPr>
    <a:lvl2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2pPr>
    <a:lvl3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3pPr>
    <a:lvl4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4pPr>
    <a:lvl5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5pPr>
    <a:lvl6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6pPr>
    <a:lvl7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7pPr>
    <a:lvl8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8pPr>
    <a:lvl9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Jones" userId="25fc7e40-4d89-4acb-abba-97330c3a1167" providerId="ADAL" clId="{1F87BECF-219F-4D14-854A-4FE5FBA734E3}"/>
    <pc:docChg chg="delSld">
      <pc:chgData name="Michelle Jones" userId="25fc7e40-4d89-4acb-abba-97330c3a1167" providerId="ADAL" clId="{1F87BECF-219F-4D14-854A-4FE5FBA734E3}" dt="2024-05-06T18:40:54.664" v="0" actId="47"/>
      <pc:docMkLst>
        <pc:docMk/>
      </pc:docMkLst>
      <pc:sldChg chg="del">
        <pc:chgData name="Michelle Jones" userId="25fc7e40-4d89-4acb-abba-97330c3a1167" providerId="ADAL" clId="{1F87BECF-219F-4D14-854A-4FE5FBA734E3}" dt="2024-05-06T18:40:54.664" v="0" actId="47"/>
        <pc:sldMkLst>
          <pc:docMk/>
          <pc:sldMk cId="0" sldId="259"/>
        </pc:sldMkLst>
      </pc:sldChg>
      <pc:sldMasterChg chg="delSldLayout">
        <pc:chgData name="Michelle Jones" userId="25fc7e40-4d89-4acb-abba-97330c3a1167" providerId="ADAL" clId="{1F87BECF-219F-4D14-854A-4FE5FBA734E3}" dt="2024-05-06T18:40:54.664" v="0" actId="47"/>
        <pc:sldMasterMkLst>
          <pc:docMk/>
          <pc:sldMasterMk cId="0" sldId="2147483648"/>
        </pc:sldMasterMkLst>
        <pc:sldLayoutChg chg="del">
          <pc:chgData name="Michelle Jones" userId="25fc7e40-4d89-4acb-abba-97330c3a1167" providerId="ADAL" clId="{1F87BECF-219F-4D14-854A-4FE5FBA734E3}" dt="2024-05-06T18:40:54.664" v="0" actId="47"/>
          <pc:sldLayoutMkLst>
            <pc:docMk/>
            <pc:sldMasterMk cId="0" sldId="2147483648"/>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xfrm>
            <a:off x="330200" y="696913"/>
            <a:ext cx="6197600" cy="3486150"/>
          </a:xfrm>
          <a:prstGeom prst="rect">
            <a:avLst/>
          </a:prstGeom>
        </p:spPr>
        <p:txBody>
          <a:bodyPr/>
          <a:lstStyle/>
          <a:p>
            <a:endParaRPr/>
          </a:p>
        </p:txBody>
      </p:sp>
      <p:sp>
        <p:nvSpPr>
          <p:cNvPr id="54" name="Shape 54"/>
          <p:cNvSpPr>
            <a:spLocks noGrp="1"/>
          </p:cNvSpPr>
          <p:nvPr>
            <p:ph type="body" sz="quarter" idx="1"/>
          </p:nvPr>
        </p:nvSpPr>
        <p:spPr>
          <a:xfrm>
            <a:off x="914400" y="4415790"/>
            <a:ext cx="5029200" cy="418338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821529" latinLnBrk="0">
      <a:defRPr sz="3000">
        <a:latin typeface="+mn-lt"/>
        <a:ea typeface="+mn-ea"/>
        <a:cs typeface="+mn-cs"/>
        <a:sym typeface="Lucida Grande"/>
      </a:defRPr>
    </a:lvl1pPr>
    <a:lvl2pPr indent="228600" defTabSz="821529" latinLnBrk="0">
      <a:defRPr sz="3000">
        <a:latin typeface="+mn-lt"/>
        <a:ea typeface="+mn-ea"/>
        <a:cs typeface="+mn-cs"/>
        <a:sym typeface="Lucida Grande"/>
      </a:defRPr>
    </a:lvl2pPr>
    <a:lvl3pPr indent="457200" defTabSz="821529" latinLnBrk="0">
      <a:defRPr sz="3000">
        <a:latin typeface="+mn-lt"/>
        <a:ea typeface="+mn-ea"/>
        <a:cs typeface="+mn-cs"/>
        <a:sym typeface="Lucida Grande"/>
      </a:defRPr>
    </a:lvl3pPr>
    <a:lvl4pPr indent="685800" defTabSz="821529" latinLnBrk="0">
      <a:defRPr sz="3000">
        <a:latin typeface="+mn-lt"/>
        <a:ea typeface="+mn-ea"/>
        <a:cs typeface="+mn-cs"/>
        <a:sym typeface="Lucida Grande"/>
      </a:defRPr>
    </a:lvl4pPr>
    <a:lvl5pPr indent="914400" defTabSz="821529" latinLnBrk="0">
      <a:defRPr sz="3000">
        <a:latin typeface="+mn-lt"/>
        <a:ea typeface="+mn-ea"/>
        <a:cs typeface="+mn-cs"/>
        <a:sym typeface="Lucida Grande"/>
      </a:defRPr>
    </a:lvl5pPr>
    <a:lvl6pPr indent="1143000" defTabSz="821529" latinLnBrk="0">
      <a:defRPr sz="3000">
        <a:latin typeface="+mn-lt"/>
        <a:ea typeface="+mn-ea"/>
        <a:cs typeface="+mn-cs"/>
        <a:sym typeface="Lucida Grande"/>
      </a:defRPr>
    </a:lvl6pPr>
    <a:lvl7pPr indent="1371600" defTabSz="821529" latinLnBrk="0">
      <a:defRPr sz="3000">
        <a:latin typeface="+mn-lt"/>
        <a:ea typeface="+mn-ea"/>
        <a:cs typeface="+mn-cs"/>
        <a:sym typeface="Lucida Grande"/>
      </a:defRPr>
    </a:lvl7pPr>
    <a:lvl8pPr indent="1600200" defTabSz="821529" latinLnBrk="0">
      <a:defRPr sz="3000">
        <a:latin typeface="+mn-lt"/>
        <a:ea typeface="+mn-ea"/>
        <a:cs typeface="+mn-cs"/>
        <a:sym typeface="Lucida Grande"/>
      </a:defRPr>
    </a:lvl8pPr>
    <a:lvl9pPr indent="1828800" defTabSz="821529" latinLnBrk="0">
      <a:defRPr sz="3000">
        <a:latin typeface="+mn-lt"/>
        <a:ea typeface="+mn-ea"/>
        <a:cs typeface="+mn-cs"/>
        <a:sym typeface="Lucida Grand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Screen">
    <p:spTree>
      <p:nvGrpSpPr>
        <p:cNvPr id="1" name=""/>
        <p:cNvGrpSpPr/>
        <p:nvPr/>
      </p:nvGrpSpPr>
      <p:grpSpPr>
        <a:xfrm>
          <a:off x="0" y="0"/>
          <a:ext cx="0" cy="0"/>
          <a:chOff x="0" y="0"/>
          <a:chExt cx="0" cy="0"/>
        </a:xfrm>
      </p:grpSpPr>
      <p:pic>
        <p:nvPicPr>
          <p:cNvPr id="12" name="Transportation2 Slide144.jpg" descr="Transportation2 Slide144.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ver Title">
    <p:spTree>
      <p:nvGrpSpPr>
        <p:cNvPr id="1" name=""/>
        <p:cNvGrpSpPr/>
        <p:nvPr/>
      </p:nvGrpSpPr>
      <p:grpSpPr>
        <a:xfrm>
          <a:off x="0" y="0"/>
          <a:ext cx="0" cy="0"/>
          <a:chOff x="0" y="0"/>
          <a:chExt cx="0" cy="0"/>
        </a:xfrm>
      </p:grpSpPr>
      <p:pic>
        <p:nvPicPr>
          <p:cNvPr id="20" name="Transportation2 Slide2144.jpg" descr="Transportation2 Slide2144.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1" name="Title Text"/>
          <p:cNvSpPr txBox="1">
            <a:spLocks noGrp="1"/>
          </p:cNvSpPr>
          <p:nvPr>
            <p:ph type="title"/>
          </p:nvPr>
        </p:nvSpPr>
        <p:spPr>
          <a:xfrm>
            <a:off x="11918722" y="7683371"/>
            <a:ext cx="11452019" cy="5334386"/>
          </a:xfrm>
          <a:prstGeom prst="rect">
            <a:avLst/>
          </a:prstGeom>
        </p:spPr>
        <p:txBody>
          <a:bodyPr anchor="t"/>
          <a:lstStyle>
            <a:lvl1pPr algn="ctr"/>
          </a:lstStyle>
          <a:p>
            <a:r>
              <a:t>Title Text</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2">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ransportation2 Slide3144.jpg" descr="Transportation2 Slide3144.jpg"/>
          <p:cNvPicPr>
            <a:picLocks noChangeAspect="1"/>
          </p:cNvPicPr>
          <p:nvPr/>
        </p:nvPicPr>
        <p:blipFill>
          <a:blip r:embed="rId5"/>
          <a:stretch>
            <a:fillRect/>
          </a:stretch>
        </p:blipFill>
        <p:spPr>
          <a:xfrm>
            <a:off x="0" y="0"/>
            <a:ext cx="24384000" cy="13716000"/>
          </a:xfrm>
          <a:prstGeom prst="rect">
            <a:avLst/>
          </a:prstGeom>
          <a:ln w="12700">
            <a:miter lim="400000"/>
          </a:ln>
        </p:spPr>
      </p:pic>
      <p:sp>
        <p:nvSpPr>
          <p:cNvPr id="3" name="Title Text"/>
          <p:cNvSpPr txBox="1">
            <a:spLocks noGrp="1"/>
          </p:cNvSpPr>
          <p:nvPr>
            <p:ph type="title"/>
          </p:nvPr>
        </p:nvSpPr>
        <p:spPr>
          <a:xfrm>
            <a:off x="1112904" y="226756"/>
            <a:ext cx="22279731" cy="2376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3" tIns="71433" rIns="71433" bIns="71433" anchor="ctr">
            <a:normAutofit/>
          </a:bodyPr>
          <a:lstStyle/>
          <a:p>
            <a:r>
              <a:t>Title Text</a:t>
            </a:r>
          </a:p>
        </p:txBody>
      </p:sp>
      <p:sp>
        <p:nvSpPr>
          <p:cNvPr id="4" name="Body Level One…"/>
          <p:cNvSpPr txBox="1">
            <a:spLocks noGrp="1"/>
          </p:cNvSpPr>
          <p:nvPr>
            <p:ph type="body" idx="1"/>
          </p:nvPr>
        </p:nvSpPr>
        <p:spPr>
          <a:xfrm>
            <a:off x="1077535" y="3753737"/>
            <a:ext cx="22279730" cy="7445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5752781" y="12527758"/>
            <a:ext cx="401629" cy="369881"/>
          </a:xfrm>
          <a:prstGeom prst="rect">
            <a:avLst/>
          </a:prstGeom>
          <a:ln w="12700">
            <a:miter lim="400000"/>
          </a:ln>
        </p:spPr>
        <p:txBody>
          <a:bodyPr wrap="none" lIns="64290" tIns="64290" rIns="64290" bIns="64290" anchor="ctr">
            <a:spAutoFit/>
          </a:bodyPr>
          <a:lstStyle>
            <a:lvl1pPr algn="r">
              <a:defRPr>
                <a:latin typeface="Gill Sans"/>
                <a:ea typeface="Gill Sans"/>
                <a:cs typeface="Gill Sans"/>
                <a:sym typeface="Gill San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1pPr>
      <a:lvl2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2pPr>
      <a:lvl3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3pPr>
      <a:lvl4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4pPr>
      <a:lvl5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5pPr>
      <a:lvl6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6pPr>
      <a:lvl7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7pPr>
      <a:lvl8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8pPr>
      <a:lvl9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9pPr>
    </p:titleStyle>
    <p:bodyStyle>
      <a:lvl1pPr marL="711200" marR="0" indent="-482600"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1pPr>
      <a:lvl2pPr marL="1397000" marR="0" indent="-635000"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2pPr>
      <a:lvl3pPr marL="1841500" marR="0" indent="-635000"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3pPr>
      <a:lvl4pPr marL="2286000" marR="0" indent="-635000"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4pPr>
      <a:lvl5pPr marL="2667000" marR="0" indent="-635000"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5pPr>
      <a:lvl6pPr marL="3131341" marR="0" indent="-1035841"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6pPr>
      <a:lvl7pPr marL="3131341" marR="0" indent="-1035841"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7pPr>
      <a:lvl8pPr marL="3131341" marR="0" indent="-1035841"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8pPr>
      <a:lvl9pPr marL="3131341" marR="0" indent="-1035841"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9pPr>
    </p:bodyStyle>
    <p:otherStyle>
      <a:lvl1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1pPr>
      <a:lvl2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2pPr>
      <a:lvl3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3pPr>
      <a:lvl4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4pPr>
      <a:lvl5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5pPr>
      <a:lvl6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6pPr>
      <a:lvl7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7pPr>
      <a:lvl8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8pPr>
      <a:lvl9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225A-F2C4-3D3A-9F77-F0EB80A4016F}"/>
              </a:ext>
            </a:extLst>
          </p:cNvPr>
          <p:cNvSpPr>
            <a:spLocks noGrp="1"/>
          </p:cNvSpPr>
          <p:nvPr>
            <p:ph type="title"/>
          </p:nvPr>
        </p:nvSpPr>
        <p:spPr/>
        <p:txBody>
          <a:bodyPr>
            <a:normAutofit/>
          </a:bodyPr>
          <a:lstStyle/>
          <a:p>
            <a:r>
              <a:rPr lang="en-US" sz="4800" dirty="0"/>
              <a:t>Key Takeaway Points for Trucking Companies</a:t>
            </a:r>
          </a:p>
        </p:txBody>
      </p:sp>
      <p:sp>
        <p:nvSpPr>
          <p:cNvPr id="3" name="Text Placeholder 2">
            <a:extLst>
              <a:ext uri="{FF2B5EF4-FFF2-40B4-BE49-F238E27FC236}">
                <a16:creationId xmlns:a16="http://schemas.microsoft.com/office/drawing/2014/main" id="{7B94473B-0B04-BB63-7583-6FD9B12EC5CF}"/>
              </a:ext>
            </a:extLst>
          </p:cNvPr>
          <p:cNvSpPr>
            <a:spLocks noGrp="1"/>
          </p:cNvSpPr>
          <p:nvPr>
            <p:ph type="body" idx="1"/>
          </p:nvPr>
        </p:nvSpPr>
        <p:spPr/>
        <p:txBody>
          <a:bodyPr>
            <a:normAutofit/>
          </a:bodyPr>
          <a:lstStyle/>
          <a:p>
            <a:pPr marL="228600" indent="0">
              <a:buNone/>
            </a:pPr>
            <a:r>
              <a:rPr lang="en-US" sz="4800" dirty="0"/>
              <a:t>How can companies protect themselves:</a:t>
            </a:r>
          </a:p>
          <a:p>
            <a:pPr marL="228600" indent="0">
              <a:buNone/>
            </a:pPr>
            <a:endParaRPr lang="en-US" sz="4800" dirty="0"/>
          </a:p>
          <a:p>
            <a:pPr algn="just"/>
            <a:r>
              <a:rPr lang="en-US" sz="4800" dirty="0"/>
              <a:t>At a minimum, </a:t>
            </a:r>
            <a:r>
              <a:rPr lang="en-US" sz="4800" b="1" i="1" dirty="0"/>
              <a:t>maintain all required information </a:t>
            </a:r>
            <a:r>
              <a:rPr lang="en-US" sz="4800" dirty="0"/>
              <a:t>as set forth in the FMCSR</a:t>
            </a:r>
          </a:p>
          <a:p>
            <a:pPr algn="just"/>
            <a:endParaRPr lang="en-US" sz="4800" dirty="0"/>
          </a:p>
          <a:p>
            <a:pPr algn="just"/>
            <a:r>
              <a:rPr lang="en-US" sz="4800" dirty="0"/>
              <a:t>Employee handbooks and/or driver qualification files </a:t>
            </a:r>
            <a:r>
              <a:rPr lang="en-US" sz="4800" b="1" i="1" dirty="0"/>
              <a:t>may be</a:t>
            </a:r>
            <a:r>
              <a:rPr lang="en-US" sz="4800" dirty="0"/>
              <a:t> discoverable depending on the </a:t>
            </a:r>
            <a:r>
              <a:rPr lang="en-US" sz="4800" b="1" i="1" dirty="0"/>
              <a:t>nature of claims </a:t>
            </a:r>
            <a:r>
              <a:rPr lang="en-US" sz="4800" dirty="0"/>
              <a:t>asserted and </a:t>
            </a:r>
            <a:r>
              <a:rPr lang="en-US" sz="4800" b="1" i="1" dirty="0"/>
              <a:t>jurisdiction</a:t>
            </a:r>
          </a:p>
          <a:p>
            <a:pPr algn="just"/>
            <a:endParaRPr lang="en-US" sz="4800" b="1" i="1" u="sng" dirty="0"/>
          </a:p>
          <a:p>
            <a:pPr algn="just"/>
            <a:r>
              <a:rPr lang="en-US" sz="4800" dirty="0"/>
              <a:t>Being </a:t>
            </a:r>
            <a:r>
              <a:rPr lang="en-US" sz="4800" b="1" i="1" dirty="0"/>
              <a:t>too vague or too detailed</a:t>
            </a:r>
            <a:r>
              <a:rPr lang="en-US" sz="4800" dirty="0"/>
              <a:t> when drafting company policies can have negative consequences</a:t>
            </a:r>
          </a:p>
        </p:txBody>
      </p:sp>
    </p:spTree>
    <p:extLst>
      <p:ext uri="{BB962C8B-B14F-4D97-AF65-F5344CB8AC3E}">
        <p14:creationId xmlns:p14="http://schemas.microsoft.com/office/powerpoint/2010/main" val="12468368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Double-click to edit"/>
          <p:cNvSpPr txBox="1">
            <a:spLocks noGrp="1"/>
          </p:cNvSpPr>
          <p:nvPr>
            <p:ph type="title"/>
          </p:nvPr>
        </p:nvSpPr>
        <p:spPr>
          <a:prstGeom prst="rect">
            <a:avLst/>
          </a:prstGeom>
        </p:spPr>
        <p:txBody>
          <a:bodyPr>
            <a:normAutofit fontScale="90000"/>
          </a:bodyPr>
          <a:lstStyle/>
          <a:p>
            <a:r>
              <a:rPr lang="en-US" sz="6700" dirty="0"/>
              <a:t>Exploring Legal Considerations of Certain Information Contained within Employee Files and Handbooks </a:t>
            </a:r>
            <a:br>
              <a:rPr lang="en-US" sz="4000" dirty="0"/>
            </a:br>
            <a:br>
              <a:rPr lang="en-US" sz="4000" dirty="0"/>
            </a:br>
            <a:br>
              <a:rPr lang="en-US" sz="4000" dirty="0"/>
            </a:br>
            <a:br>
              <a:rPr lang="en-US" sz="2700" dirty="0"/>
            </a:br>
            <a:br>
              <a:rPr lang="en-US" sz="2700" dirty="0"/>
            </a:br>
            <a:br>
              <a:rPr lang="en-US" sz="2700" dirty="0"/>
            </a:br>
            <a:br>
              <a:rPr lang="en-US" sz="2700" dirty="0"/>
            </a:br>
            <a:endParaRPr sz="27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5E63-9C52-00C2-436D-CECA4AE43CC7}"/>
              </a:ext>
            </a:extLst>
          </p:cNvPr>
          <p:cNvSpPr>
            <a:spLocks noGrp="1"/>
          </p:cNvSpPr>
          <p:nvPr>
            <p:ph type="title"/>
          </p:nvPr>
        </p:nvSpPr>
        <p:spPr>
          <a:xfrm>
            <a:off x="1112904" y="226756"/>
            <a:ext cx="18071911" cy="2376607"/>
          </a:xfrm>
        </p:spPr>
        <p:txBody>
          <a:bodyPr>
            <a:normAutofit/>
          </a:bodyPr>
          <a:lstStyle/>
          <a:p>
            <a:r>
              <a:rPr lang="en-US" dirty="0"/>
              <a:t>Discoverability and Admissibility of Driver Qualification and Employee Handbooks</a:t>
            </a:r>
          </a:p>
        </p:txBody>
      </p:sp>
      <p:sp>
        <p:nvSpPr>
          <p:cNvPr id="3" name="Text Placeholder 2">
            <a:extLst>
              <a:ext uri="{FF2B5EF4-FFF2-40B4-BE49-F238E27FC236}">
                <a16:creationId xmlns:a16="http://schemas.microsoft.com/office/drawing/2014/main" id="{45FA7EE6-D039-56CE-AEBF-4BA70B009CF9}"/>
              </a:ext>
            </a:extLst>
          </p:cNvPr>
          <p:cNvSpPr>
            <a:spLocks noGrp="1"/>
          </p:cNvSpPr>
          <p:nvPr>
            <p:ph type="body" idx="1"/>
          </p:nvPr>
        </p:nvSpPr>
        <p:spPr>
          <a:xfrm>
            <a:off x="1077535" y="3429000"/>
            <a:ext cx="22279730" cy="8686799"/>
          </a:xfrm>
        </p:spPr>
        <p:txBody>
          <a:bodyPr>
            <a:noAutofit/>
          </a:bodyPr>
          <a:lstStyle/>
          <a:p>
            <a:pPr algn="just"/>
            <a:endParaRPr lang="en-US" sz="4000" dirty="0"/>
          </a:p>
          <a:p>
            <a:pPr algn="just"/>
            <a:r>
              <a:rPr lang="en-US" sz="4400" dirty="0"/>
              <a:t>Generally discoverable and admissible if </a:t>
            </a:r>
            <a:r>
              <a:rPr lang="en-US" sz="4400" b="1" i="1" u="sng" dirty="0"/>
              <a:t>relevant</a:t>
            </a:r>
          </a:p>
          <a:p>
            <a:pPr lvl="2" algn="just"/>
            <a:endParaRPr lang="en-US" sz="4400" dirty="0"/>
          </a:p>
          <a:p>
            <a:pPr lvl="2" algn="just"/>
            <a:r>
              <a:rPr lang="en-US" sz="4400" dirty="0"/>
              <a:t>Pre-employment records – application and resume</a:t>
            </a:r>
          </a:p>
          <a:p>
            <a:pPr lvl="2" algn="just"/>
            <a:r>
              <a:rPr lang="en-US" sz="4400" dirty="0"/>
              <a:t>Employment records - log books, company safety regulations, driver training, driver evaluations, drug testing</a:t>
            </a:r>
          </a:p>
          <a:p>
            <a:pPr algn="just"/>
            <a:endParaRPr lang="en-US" sz="4400" dirty="0"/>
          </a:p>
          <a:p>
            <a:pPr algn="just"/>
            <a:r>
              <a:rPr lang="en-US" sz="4400" dirty="0"/>
              <a:t>Unless …….</a:t>
            </a:r>
          </a:p>
          <a:p>
            <a:pPr algn="just"/>
            <a:endParaRPr lang="en-US" sz="4400" dirty="0"/>
          </a:p>
          <a:p>
            <a:pPr lvl="2" algn="just"/>
            <a:r>
              <a:rPr lang="en-US" sz="4400" dirty="0"/>
              <a:t>Probative value of the evidence is outweighed by unfair prejudice</a:t>
            </a:r>
          </a:p>
          <a:p>
            <a:pPr lvl="2" algn="just"/>
            <a:r>
              <a:rPr lang="en-US" sz="4400" dirty="0"/>
              <a:t>Confusing or misleading evidence </a:t>
            </a:r>
          </a:p>
          <a:p>
            <a:pPr lvl="2" algn="just"/>
            <a:r>
              <a:rPr lang="en-US" sz="4400" dirty="0"/>
              <a:t>Vicarious liability is admitted (negligent hiring and retention claims)</a:t>
            </a:r>
          </a:p>
          <a:p>
            <a:pPr lvl="2" algn="just"/>
            <a:r>
              <a:rPr lang="en-US" sz="4400" dirty="0"/>
              <a:t>Punitive damage exception – punish company for gross negligence</a:t>
            </a:r>
          </a:p>
          <a:p>
            <a:pPr marL="228600" indent="0" algn="just">
              <a:buNone/>
            </a:pPr>
            <a:r>
              <a:rPr lang="en-US" sz="4400" b="1" dirty="0"/>
              <a:t>                                                                                                                        </a:t>
            </a:r>
          </a:p>
          <a:p>
            <a:pPr lvl="1" algn="just"/>
            <a:endParaRPr lang="en-US" sz="4000" dirty="0"/>
          </a:p>
        </p:txBody>
      </p:sp>
    </p:spTree>
    <p:extLst>
      <p:ext uri="{BB962C8B-B14F-4D97-AF65-F5344CB8AC3E}">
        <p14:creationId xmlns:p14="http://schemas.microsoft.com/office/powerpoint/2010/main" val="31137953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Double-click to edit"/>
          <p:cNvSpPr txBox="1">
            <a:spLocks noGrp="1"/>
          </p:cNvSpPr>
          <p:nvPr>
            <p:ph type="title"/>
          </p:nvPr>
        </p:nvSpPr>
        <p:spPr>
          <a:xfrm>
            <a:off x="1112904" y="226756"/>
            <a:ext cx="17948819" cy="2376607"/>
          </a:xfrm>
          <a:prstGeom prst="rect">
            <a:avLst/>
          </a:prstGeom>
        </p:spPr>
        <p:txBody>
          <a:bodyPr>
            <a:normAutofit/>
          </a:bodyPr>
          <a:lstStyle/>
          <a:p>
            <a:r>
              <a:rPr lang="en-US" dirty="0"/>
              <a:t>Damned if You Do, Damned if You Don’t!</a:t>
            </a:r>
            <a:endParaRPr dirty="0"/>
          </a:p>
        </p:txBody>
      </p:sp>
      <p:sp>
        <p:nvSpPr>
          <p:cNvPr id="60" name="Double-click to edit"/>
          <p:cNvSpPr txBox="1">
            <a:spLocks noGrp="1"/>
          </p:cNvSpPr>
          <p:nvPr>
            <p:ph type="body" idx="1"/>
          </p:nvPr>
        </p:nvSpPr>
        <p:spPr>
          <a:prstGeom prst="rect">
            <a:avLst/>
          </a:prstGeom>
        </p:spPr>
        <p:txBody>
          <a:bodyPr>
            <a:normAutofit/>
          </a:bodyPr>
          <a:lstStyle/>
          <a:p>
            <a:pPr algn="just"/>
            <a:endParaRPr lang="en-US" sz="4400" dirty="0"/>
          </a:p>
          <a:p>
            <a:pPr marL="228600" indent="0" algn="just">
              <a:buNone/>
            </a:pPr>
            <a:r>
              <a:rPr lang="en-US" sz="4400" dirty="0"/>
              <a:t>How Broad or Specific Should Driver Qualifications / Employee Handbooks Be?</a:t>
            </a:r>
          </a:p>
          <a:p>
            <a:pPr marL="228600" indent="0" algn="just">
              <a:buNone/>
            </a:pPr>
            <a:endParaRPr lang="en-US" sz="4400" dirty="0"/>
          </a:p>
          <a:p>
            <a:pPr algn="just"/>
            <a:r>
              <a:rPr lang="en-US" sz="4400" dirty="0"/>
              <a:t>If a driver </a:t>
            </a:r>
            <a:r>
              <a:rPr lang="en-US" sz="4400" b="1" i="1" dirty="0"/>
              <a:t>fails to comply with a policy </a:t>
            </a:r>
            <a:r>
              <a:rPr lang="en-US" sz="4400" dirty="0"/>
              <a:t>outlined in the employee handbook, the plaintiff's bar can use it as evidence to suggest that the failure to comply caused the accident. </a:t>
            </a:r>
          </a:p>
          <a:p>
            <a:pPr algn="just"/>
            <a:endParaRPr lang="en-US" sz="4400" dirty="0"/>
          </a:p>
          <a:p>
            <a:pPr algn="just"/>
            <a:r>
              <a:rPr lang="en-US" sz="4400" dirty="0"/>
              <a:t>If a company </a:t>
            </a:r>
            <a:r>
              <a:rPr lang="en-US" sz="4400" b="1" i="1" dirty="0"/>
              <a:t>does not have specific policies </a:t>
            </a:r>
            <a:r>
              <a:rPr lang="en-US" sz="4400" dirty="0"/>
              <a:t>in place, the plaintiff's bar can use this as evidence to suggest that a lack of policies contributed to the accident.</a:t>
            </a:r>
          </a:p>
          <a:p>
            <a:pPr algn="just"/>
            <a:endParaRPr lang="en-US" sz="4400" dirty="0"/>
          </a:p>
          <a:p>
            <a:pPr algn="just"/>
            <a:r>
              <a:rPr lang="en-US" sz="4400" dirty="0"/>
              <a:t>Depends on the company; defense witness should be prepared to explain during depositions!</a:t>
            </a:r>
          </a:p>
          <a:p>
            <a:endParaRPr lang="en-US" sz="5400"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6F81-6250-8A3C-BF05-6742D6607076}"/>
              </a:ext>
            </a:extLst>
          </p:cNvPr>
          <p:cNvSpPr>
            <a:spLocks noGrp="1"/>
          </p:cNvSpPr>
          <p:nvPr>
            <p:ph type="title"/>
          </p:nvPr>
        </p:nvSpPr>
        <p:spPr/>
        <p:txBody>
          <a:bodyPr/>
          <a:lstStyle/>
          <a:p>
            <a:r>
              <a:rPr lang="en-US" dirty="0"/>
              <a:t>Plaintiff’s Goal</a:t>
            </a:r>
          </a:p>
        </p:txBody>
      </p:sp>
      <p:sp>
        <p:nvSpPr>
          <p:cNvPr id="3" name="Text Placeholder 2">
            <a:extLst>
              <a:ext uri="{FF2B5EF4-FFF2-40B4-BE49-F238E27FC236}">
                <a16:creationId xmlns:a16="http://schemas.microsoft.com/office/drawing/2014/main" id="{15B30FA4-9A10-AB98-A6CF-0BEAE1B89A5C}"/>
              </a:ext>
            </a:extLst>
          </p:cNvPr>
          <p:cNvSpPr>
            <a:spLocks noGrp="1"/>
          </p:cNvSpPr>
          <p:nvPr>
            <p:ph type="body" idx="1"/>
          </p:nvPr>
        </p:nvSpPr>
        <p:spPr/>
        <p:txBody>
          <a:bodyPr>
            <a:normAutofit fontScale="92500" lnSpcReduction="10000"/>
          </a:bodyPr>
          <a:lstStyle/>
          <a:p>
            <a:pPr algn="just"/>
            <a:r>
              <a:rPr lang="en-US" sz="4400" dirty="0"/>
              <a:t>The plaintiff’s case will heavily focus on any </a:t>
            </a:r>
            <a:r>
              <a:rPr lang="en-US" sz="4400" b="1" i="1" dirty="0"/>
              <a:t>breach of the FMSCR </a:t>
            </a:r>
            <a:r>
              <a:rPr lang="en-US" sz="4400" dirty="0"/>
              <a:t>regulations, including: </a:t>
            </a:r>
          </a:p>
          <a:p>
            <a:pPr marL="228600" indent="0" algn="just">
              <a:buNone/>
            </a:pPr>
            <a:endParaRPr lang="en-US" sz="4400" dirty="0"/>
          </a:p>
          <a:p>
            <a:pPr lvl="1" algn="just"/>
            <a:r>
              <a:rPr lang="en-US" sz="4400" dirty="0"/>
              <a:t>driver fatigue, </a:t>
            </a:r>
          </a:p>
          <a:p>
            <a:pPr lvl="1" algn="just"/>
            <a:r>
              <a:rPr lang="en-US" sz="4400" dirty="0"/>
              <a:t>violations of hours-of-service regulations, </a:t>
            </a:r>
          </a:p>
          <a:p>
            <a:pPr lvl="1" algn="just"/>
            <a:r>
              <a:rPr lang="en-US" sz="4400" dirty="0"/>
              <a:t>destruction of evidence by the defense, </a:t>
            </a:r>
          </a:p>
          <a:p>
            <a:pPr lvl="1" algn="just"/>
            <a:r>
              <a:rPr lang="en-US" sz="4400" dirty="0"/>
              <a:t>false logbooks, </a:t>
            </a:r>
          </a:p>
          <a:p>
            <a:pPr lvl="1" algn="just"/>
            <a:r>
              <a:rPr lang="en-US" sz="4400" dirty="0"/>
              <a:t>pressure from the trucking company to meet an unreasonable delivery schedule, </a:t>
            </a:r>
          </a:p>
          <a:p>
            <a:pPr lvl="1" algn="just"/>
            <a:r>
              <a:rPr lang="en-US" sz="4400" dirty="0"/>
              <a:t>false driver qualification files, </a:t>
            </a:r>
          </a:p>
          <a:p>
            <a:pPr lvl="1" algn="just"/>
            <a:r>
              <a:rPr lang="en-US" sz="4400" dirty="0"/>
              <a:t>drivers with sleep apnea (or other sleep disorders), and </a:t>
            </a:r>
          </a:p>
          <a:p>
            <a:pPr lvl="1" algn="just"/>
            <a:r>
              <a:rPr lang="en-US" sz="4400" dirty="0"/>
              <a:t>punitive damages. </a:t>
            </a:r>
          </a:p>
          <a:p>
            <a:pPr marL="762000" lvl="1" indent="0">
              <a:buNone/>
            </a:pPr>
            <a:endParaRPr lang="en-US" sz="4400" dirty="0"/>
          </a:p>
          <a:p>
            <a:pPr algn="just"/>
            <a:r>
              <a:rPr lang="en-US" sz="4400" dirty="0"/>
              <a:t>The plaintiff's goal = </a:t>
            </a:r>
            <a:r>
              <a:rPr lang="en-US" sz="4400" b="1" i="1" dirty="0"/>
              <a:t>make the trucking company look like a bad actor </a:t>
            </a:r>
            <a:r>
              <a:rPr lang="en-US" sz="4400" dirty="0"/>
              <a:t>that hires and retains bad drivers</a:t>
            </a:r>
          </a:p>
        </p:txBody>
      </p:sp>
    </p:spTree>
    <p:extLst>
      <p:ext uri="{BB962C8B-B14F-4D97-AF65-F5344CB8AC3E}">
        <p14:creationId xmlns:p14="http://schemas.microsoft.com/office/powerpoint/2010/main" val="12048707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5BA0-577C-0888-9A5E-784F0D5E7383}"/>
              </a:ext>
            </a:extLst>
          </p:cNvPr>
          <p:cNvSpPr>
            <a:spLocks noGrp="1"/>
          </p:cNvSpPr>
          <p:nvPr>
            <p:ph type="title"/>
          </p:nvPr>
        </p:nvSpPr>
        <p:spPr>
          <a:xfrm>
            <a:off x="1112905" y="226756"/>
            <a:ext cx="17931234" cy="2376607"/>
          </a:xfrm>
        </p:spPr>
        <p:txBody>
          <a:bodyPr>
            <a:normAutofit/>
          </a:bodyPr>
          <a:lstStyle/>
          <a:p>
            <a:r>
              <a:rPr lang="en-US" dirty="0"/>
              <a:t>Case Example – Inability to Produce Employment Files</a:t>
            </a:r>
          </a:p>
        </p:txBody>
      </p:sp>
      <p:sp>
        <p:nvSpPr>
          <p:cNvPr id="3" name="Text Placeholder 2">
            <a:extLst>
              <a:ext uri="{FF2B5EF4-FFF2-40B4-BE49-F238E27FC236}">
                <a16:creationId xmlns:a16="http://schemas.microsoft.com/office/drawing/2014/main" id="{6A2CB38D-2FF9-B0B9-9574-012B92AB1D31}"/>
              </a:ext>
            </a:extLst>
          </p:cNvPr>
          <p:cNvSpPr>
            <a:spLocks noGrp="1"/>
          </p:cNvSpPr>
          <p:nvPr>
            <p:ph type="body" idx="1"/>
          </p:nvPr>
        </p:nvSpPr>
        <p:spPr>
          <a:xfrm>
            <a:off x="1077535" y="3376246"/>
            <a:ext cx="22279730" cy="8809892"/>
          </a:xfrm>
        </p:spPr>
        <p:txBody>
          <a:bodyPr>
            <a:normAutofit fontScale="92500" lnSpcReduction="20000"/>
          </a:bodyPr>
          <a:lstStyle/>
          <a:p>
            <a:pPr marL="228600" indent="0" algn="just">
              <a:buNone/>
            </a:pPr>
            <a:r>
              <a:rPr lang="en-US" sz="4400" u="sng" dirty="0"/>
              <a:t>Facts</a:t>
            </a:r>
            <a:r>
              <a:rPr lang="en-US" sz="4400" dirty="0"/>
              <a:t>:</a:t>
            </a:r>
          </a:p>
          <a:p>
            <a:pPr marL="228600" indent="0" algn="just">
              <a:buNone/>
            </a:pPr>
            <a:endParaRPr lang="en-US" sz="4400" dirty="0"/>
          </a:p>
          <a:p>
            <a:pPr algn="just"/>
            <a:r>
              <a:rPr lang="en-US" sz="4400" dirty="0"/>
              <a:t>Plaintiff terminated from Company for theft and escorted out of the office</a:t>
            </a:r>
          </a:p>
          <a:p>
            <a:pPr marL="228600" indent="0" algn="just">
              <a:buNone/>
            </a:pPr>
            <a:endParaRPr lang="en-US" sz="4400" dirty="0"/>
          </a:p>
          <a:p>
            <a:pPr algn="just"/>
            <a:r>
              <a:rPr lang="en-US" sz="4400" dirty="0"/>
              <a:t>Company was Court Ordered to produce Plaintiff’s employment files</a:t>
            </a:r>
          </a:p>
          <a:p>
            <a:pPr marL="228600" indent="0" algn="just">
              <a:buNone/>
            </a:pPr>
            <a:endParaRPr lang="en-US" sz="4400" dirty="0"/>
          </a:p>
          <a:p>
            <a:pPr algn="just"/>
            <a:r>
              <a:rPr lang="en-US" sz="4400" dirty="0"/>
              <a:t>Company produced a box of materials that plaintiff left behind</a:t>
            </a:r>
          </a:p>
          <a:p>
            <a:pPr marL="228600" indent="0" algn="just">
              <a:buNone/>
            </a:pPr>
            <a:r>
              <a:rPr lang="en-US" sz="4400" dirty="0"/>
              <a:t> </a:t>
            </a:r>
          </a:p>
          <a:p>
            <a:pPr algn="just"/>
            <a:r>
              <a:rPr lang="en-US" sz="4400" dirty="0"/>
              <a:t>Plaintiff signed an Affidavit stating the employment materials disclosed were “</a:t>
            </a:r>
            <a:r>
              <a:rPr lang="en-US" sz="4400" b="1" i="1" dirty="0"/>
              <a:t>a fraction</a:t>
            </a:r>
            <a:r>
              <a:rPr lang="en-US" sz="4400" dirty="0"/>
              <a:t>” of the file which “</a:t>
            </a:r>
            <a:r>
              <a:rPr lang="en-US" sz="4400" b="1" i="1" dirty="0"/>
              <a:t>were stored in multiple drawers in [Company] office file cabinet that would have filled three to four boxes</a:t>
            </a:r>
            <a:r>
              <a:rPr lang="en-US" sz="4400" dirty="0"/>
              <a:t>”</a:t>
            </a:r>
          </a:p>
          <a:p>
            <a:pPr marL="228600" indent="0" algn="just">
              <a:buNone/>
            </a:pPr>
            <a:endParaRPr lang="en-US" sz="4400" dirty="0"/>
          </a:p>
          <a:p>
            <a:pPr algn="just"/>
            <a:r>
              <a:rPr lang="en-US" sz="4400" dirty="0"/>
              <a:t>Company was also Court Ordered to have their computer hard drives forensically scraped based on search terms selected by plaintiff </a:t>
            </a:r>
          </a:p>
          <a:p>
            <a:pPr marL="228600" indent="0" algn="just">
              <a:buNone/>
            </a:pPr>
            <a:endParaRPr lang="en-US" sz="4400" dirty="0"/>
          </a:p>
          <a:p>
            <a:pPr algn="just"/>
            <a:r>
              <a:rPr lang="en-US" sz="4400" dirty="0"/>
              <a:t>Plaintiff claims the resultant data was irrelevant and evidence of a “data dump”</a:t>
            </a:r>
          </a:p>
          <a:p>
            <a:pPr marL="228600" indent="0" algn="just">
              <a:buNone/>
            </a:pPr>
            <a:endParaRPr lang="en-US" sz="4400" dirty="0"/>
          </a:p>
          <a:p>
            <a:pPr marL="228600" indent="0" algn="just">
              <a:buNone/>
            </a:pPr>
            <a:endParaRPr lang="en-US" sz="4000" dirty="0"/>
          </a:p>
          <a:p>
            <a:pPr marL="228600" indent="0">
              <a:buNone/>
            </a:pPr>
            <a:endParaRPr lang="en-US" dirty="0"/>
          </a:p>
        </p:txBody>
      </p:sp>
    </p:spTree>
    <p:extLst>
      <p:ext uri="{BB962C8B-B14F-4D97-AF65-F5344CB8AC3E}">
        <p14:creationId xmlns:p14="http://schemas.microsoft.com/office/powerpoint/2010/main" val="39508366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1003-B333-1E15-DB2E-8BFD017E76B3}"/>
              </a:ext>
            </a:extLst>
          </p:cNvPr>
          <p:cNvSpPr>
            <a:spLocks noGrp="1"/>
          </p:cNvSpPr>
          <p:nvPr>
            <p:ph type="title"/>
          </p:nvPr>
        </p:nvSpPr>
        <p:spPr/>
        <p:txBody>
          <a:bodyPr>
            <a:normAutofit/>
          </a:bodyPr>
          <a:lstStyle/>
          <a:p>
            <a:r>
              <a:rPr lang="en-US" dirty="0"/>
              <a:t>Sanctions Can Be Severe!</a:t>
            </a:r>
          </a:p>
        </p:txBody>
      </p:sp>
      <p:sp>
        <p:nvSpPr>
          <p:cNvPr id="3" name="Text Placeholder 2">
            <a:extLst>
              <a:ext uri="{FF2B5EF4-FFF2-40B4-BE49-F238E27FC236}">
                <a16:creationId xmlns:a16="http://schemas.microsoft.com/office/drawing/2014/main" id="{0B875E71-F88F-2FEF-E620-8B7469467633}"/>
              </a:ext>
            </a:extLst>
          </p:cNvPr>
          <p:cNvSpPr>
            <a:spLocks noGrp="1"/>
          </p:cNvSpPr>
          <p:nvPr>
            <p:ph type="body" idx="1"/>
          </p:nvPr>
        </p:nvSpPr>
        <p:spPr/>
        <p:txBody>
          <a:bodyPr>
            <a:normAutofit fontScale="92500" lnSpcReduction="20000"/>
          </a:bodyPr>
          <a:lstStyle/>
          <a:p>
            <a:pPr marL="228600" indent="0" algn="just">
              <a:buNone/>
            </a:pPr>
            <a:r>
              <a:rPr lang="en-US" sz="4800" u="sng" dirty="0"/>
              <a:t>Dispositive Court Relief on Liability</a:t>
            </a:r>
            <a:r>
              <a:rPr lang="en-US" sz="4800" dirty="0"/>
              <a:t>:</a:t>
            </a:r>
          </a:p>
          <a:p>
            <a:pPr marL="228600" indent="0" algn="just">
              <a:buNone/>
            </a:pPr>
            <a:endParaRPr lang="en-US" sz="4800" dirty="0"/>
          </a:p>
          <a:p>
            <a:pPr algn="just"/>
            <a:r>
              <a:rPr lang="en-US" sz="4800" dirty="0"/>
              <a:t>Plaintiff moved to strike defendant’s Answer for its failure to produce his employment files.  Defendant opposed the motion stating they are not in possession of these files and that they must be in plaintiff’s possession</a:t>
            </a:r>
          </a:p>
          <a:p>
            <a:pPr marL="228600" indent="0" algn="just">
              <a:buNone/>
            </a:pPr>
            <a:endParaRPr lang="en-US" sz="4800" dirty="0"/>
          </a:p>
          <a:p>
            <a:pPr algn="just"/>
            <a:r>
              <a:rPr lang="en-US" sz="4800" dirty="0"/>
              <a:t>Trial Court agreed with plaintiff stating “</a:t>
            </a:r>
            <a:r>
              <a:rPr lang="en-US" sz="4800" b="1" i="1" dirty="0"/>
              <a:t>this was not possible since it is undisputed plaintiff was escorted out of the building when he was fired</a:t>
            </a:r>
            <a:r>
              <a:rPr lang="en-US" sz="4800" dirty="0"/>
              <a:t>” and that “</a:t>
            </a:r>
            <a:r>
              <a:rPr lang="en-US" sz="4800" b="1" i="1" dirty="0"/>
              <a:t>it is inconceivable there was no [forensic] or hard copy documentation</a:t>
            </a:r>
            <a:r>
              <a:rPr lang="en-US" sz="4800" dirty="0"/>
              <a:t>”</a:t>
            </a:r>
          </a:p>
          <a:p>
            <a:pPr marL="228600" indent="0" algn="just">
              <a:buNone/>
            </a:pPr>
            <a:endParaRPr lang="en-US" sz="4800" dirty="0"/>
          </a:p>
          <a:p>
            <a:pPr algn="just"/>
            <a:r>
              <a:rPr lang="en-US" sz="4800" dirty="0"/>
              <a:t>Trial Court granted motion and awarded costs to plaintiff, affirmed by Appellate Court</a:t>
            </a:r>
          </a:p>
          <a:p>
            <a:pPr marL="228600" indent="0" algn="just">
              <a:buNone/>
            </a:pPr>
            <a:endParaRPr lang="en-US" sz="4800" dirty="0"/>
          </a:p>
          <a:p>
            <a:pPr algn="just"/>
            <a:r>
              <a:rPr lang="en-US" sz="4800" dirty="0"/>
              <a:t>Discovery proceeds on damages only!</a:t>
            </a:r>
          </a:p>
          <a:p>
            <a:pPr algn="just"/>
            <a:endParaRPr lang="en-US" sz="4800" dirty="0"/>
          </a:p>
          <a:p>
            <a:endParaRPr lang="en-US" dirty="0"/>
          </a:p>
        </p:txBody>
      </p:sp>
    </p:spTree>
    <p:extLst>
      <p:ext uri="{BB962C8B-B14F-4D97-AF65-F5344CB8AC3E}">
        <p14:creationId xmlns:p14="http://schemas.microsoft.com/office/powerpoint/2010/main" val="34168902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4494-BE25-718F-5ED0-8AF100A3402A}"/>
              </a:ext>
            </a:extLst>
          </p:cNvPr>
          <p:cNvSpPr>
            <a:spLocks noGrp="1"/>
          </p:cNvSpPr>
          <p:nvPr>
            <p:ph type="title"/>
          </p:nvPr>
        </p:nvSpPr>
        <p:spPr/>
        <p:txBody>
          <a:bodyPr>
            <a:normAutofit/>
          </a:bodyPr>
          <a:lstStyle/>
          <a:p>
            <a:r>
              <a:rPr lang="en-US" sz="5400" dirty="0"/>
              <a:t>Damage Discovery Uncovers Employment Files</a:t>
            </a:r>
          </a:p>
        </p:txBody>
      </p:sp>
      <p:sp>
        <p:nvSpPr>
          <p:cNvPr id="3" name="Text Placeholder 2">
            <a:extLst>
              <a:ext uri="{FF2B5EF4-FFF2-40B4-BE49-F238E27FC236}">
                <a16:creationId xmlns:a16="http://schemas.microsoft.com/office/drawing/2014/main" id="{7ECB4DF9-E534-E2D0-E6A2-4F953443D356}"/>
              </a:ext>
            </a:extLst>
          </p:cNvPr>
          <p:cNvSpPr>
            <a:spLocks noGrp="1"/>
          </p:cNvSpPr>
          <p:nvPr>
            <p:ph type="body" idx="1"/>
          </p:nvPr>
        </p:nvSpPr>
        <p:spPr/>
        <p:txBody>
          <a:bodyPr>
            <a:normAutofit fontScale="92500"/>
          </a:bodyPr>
          <a:lstStyle/>
          <a:p>
            <a:r>
              <a:rPr lang="en-US" dirty="0"/>
              <a:t>The day after his termination, plaintiff obtained new employment with competitor</a:t>
            </a:r>
          </a:p>
          <a:p>
            <a:pPr marL="228600" indent="0">
              <a:buNone/>
            </a:pPr>
            <a:endParaRPr lang="en-US" dirty="0"/>
          </a:p>
          <a:p>
            <a:r>
              <a:rPr lang="en-US" dirty="0"/>
              <a:t>Manager of new employer offers testimony stating that plaintiff “</a:t>
            </a:r>
            <a:r>
              <a:rPr lang="en-US" sz="5600" b="1" i="1" u="none" strike="noStrike" baseline="0" dirty="0"/>
              <a:t>brought numerous paper files and folders . . . when he left [his prior employer]</a:t>
            </a:r>
            <a:r>
              <a:rPr lang="en-US" sz="5600" b="1" i="1" dirty="0"/>
              <a:t> </a:t>
            </a:r>
            <a:r>
              <a:rPr lang="en-US" sz="5600" b="1" i="1" u="none" strike="noStrike" baseline="0" dirty="0"/>
              <a:t>and . . . the physical files . . .</a:t>
            </a:r>
            <a:r>
              <a:rPr lang="en-US" sz="5600" b="1" i="1" dirty="0"/>
              <a:t> </a:t>
            </a:r>
            <a:r>
              <a:rPr lang="en-US" sz="5600" b="1" i="1" u="none" strike="noStrike" baseline="0" dirty="0"/>
              <a:t>were extensive</a:t>
            </a:r>
            <a:r>
              <a:rPr lang="en-US" sz="5600" b="0" i="0" u="none" strike="noStrike" baseline="0" dirty="0"/>
              <a:t>”.  The manager </a:t>
            </a:r>
            <a:r>
              <a:rPr lang="en-US" sz="5600" dirty="0"/>
              <a:t>o</a:t>
            </a:r>
            <a:r>
              <a:rPr lang="en-US" sz="5600" b="0" i="0" u="none" strike="noStrike" baseline="0" dirty="0"/>
              <a:t>bserved these files at the  plaintiff’s cubicle when he started with the Company  </a:t>
            </a:r>
          </a:p>
          <a:p>
            <a:pPr marL="228600" indent="0">
              <a:buNone/>
            </a:pPr>
            <a:endParaRPr lang="en-US" sz="5600" b="0" i="0" u="none" strike="noStrike" baseline="0" dirty="0"/>
          </a:p>
          <a:p>
            <a:r>
              <a:rPr lang="en-US" sz="5600" dirty="0"/>
              <a:t>These were the very employment files for which the company was sanctioned!</a:t>
            </a:r>
            <a:endParaRPr lang="en-US" sz="5600" b="0" i="0" u="none" strike="noStrike" baseline="0" dirty="0"/>
          </a:p>
          <a:p>
            <a:endParaRPr lang="en-US" sz="5600" dirty="0"/>
          </a:p>
        </p:txBody>
      </p:sp>
    </p:spTree>
    <p:extLst>
      <p:ext uri="{BB962C8B-B14F-4D97-AF65-F5344CB8AC3E}">
        <p14:creationId xmlns:p14="http://schemas.microsoft.com/office/powerpoint/2010/main" val="376152260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B367-95FC-5ECB-FC3D-75FD6DA6B027}"/>
              </a:ext>
            </a:extLst>
          </p:cNvPr>
          <p:cNvSpPr>
            <a:spLocks noGrp="1"/>
          </p:cNvSpPr>
          <p:nvPr>
            <p:ph type="title"/>
          </p:nvPr>
        </p:nvSpPr>
        <p:spPr/>
        <p:txBody>
          <a:bodyPr/>
          <a:lstStyle/>
          <a:p>
            <a:r>
              <a:rPr lang="en-US" dirty="0"/>
              <a:t>Conclusion of Case Example</a:t>
            </a:r>
          </a:p>
        </p:txBody>
      </p:sp>
      <p:sp>
        <p:nvSpPr>
          <p:cNvPr id="3" name="Text Placeholder 2">
            <a:extLst>
              <a:ext uri="{FF2B5EF4-FFF2-40B4-BE49-F238E27FC236}">
                <a16:creationId xmlns:a16="http://schemas.microsoft.com/office/drawing/2014/main" id="{30B43F2A-A22C-7348-C90A-6F8C70DCF0BC}"/>
              </a:ext>
            </a:extLst>
          </p:cNvPr>
          <p:cNvSpPr>
            <a:spLocks noGrp="1"/>
          </p:cNvSpPr>
          <p:nvPr>
            <p:ph type="body" idx="1"/>
          </p:nvPr>
        </p:nvSpPr>
        <p:spPr/>
        <p:txBody>
          <a:bodyPr/>
          <a:lstStyle/>
          <a:p>
            <a:r>
              <a:rPr lang="en-US" dirty="0"/>
              <a:t>Plaintiff took advantage of the defense’s inability to produce these employment files to have their answer stricken (rather than proving liability)</a:t>
            </a:r>
          </a:p>
          <a:p>
            <a:pPr marL="228600" indent="0">
              <a:buNone/>
            </a:pPr>
            <a:endParaRPr lang="en-US" dirty="0"/>
          </a:p>
          <a:p>
            <a:r>
              <a:rPr lang="en-US" dirty="0"/>
              <a:t>The defense has asked the Court for dispositive relief based, in part, upon plaintiff’s misrepresentations concerning the whereabouts of his employment files </a:t>
            </a:r>
          </a:p>
        </p:txBody>
      </p:sp>
    </p:spTree>
    <p:extLst>
      <p:ext uri="{BB962C8B-B14F-4D97-AF65-F5344CB8AC3E}">
        <p14:creationId xmlns:p14="http://schemas.microsoft.com/office/powerpoint/2010/main" val="2152446805"/>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3" tIns="71433" rIns="71433" bIns="71433" numCol="1" spcCol="38100" rtlCol="0" anchor="ctr">
        <a:spAutoFit/>
      </a:bodyPr>
      <a:lstStyle>
        <a:def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3" tIns="71433" rIns="71433" bIns="71433" numCol="1" spcCol="38100" rtlCol="0" anchor="ctr">
        <a:spAutoFit/>
      </a:bodyPr>
      <a:lstStyle>
        <a:def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3" tIns="71433" rIns="71433" bIns="71433" numCol="1" spcCol="38100" rtlCol="0" anchor="ctr">
        <a:spAutoFit/>
      </a:bodyPr>
      <a:lstStyle>
        <a:def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3" tIns="71433" rIns="71433" bIns="71433" numCol="1" spcCol="38100" rtlCol="0" anchor="ctr">
        <a:spAutoFit/>
      </a:bodyPr>
      <a:lstStyle>
        <a:def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4DF51413842344A8190C692191814B" ma:contentTypeVersion="20" ma:contentTypeDescription="Create a new document." ma:contentTypeScope="" ma:versionID="0365a0b6cd46a9677f3888d28c85658c">
  <xsd:schema xmlns:xsd="http://www.w3.org/2001/XMLSchema" xmlns:xs="http://www.w3.org/2001/XMLSchema" xmlns:p="http://schemas.microsoft.com/office/2006/metadata/properties" xmlns:ns2="2ae8c995-2633-4483-aea2-6a0c61996a5c" xmlns:ns3="be4a20ea-1531-4875-bac1-9d8433a5d619" targetNamespace="http://schemas.microsoft.com/office/2006/metadata/properties" ma:root="true" ma:fieldsID="3522126b9c08d6cebbe6319a9680e0f7" ns2:_="" ns3:_="">
    <xsd:import namespace="2ae8c995-2633-4483-aea2-6a0c61996a5c"/>
    <xsd:import namespace="be4a20ea-1531-4875-bac1-9d8433a5d6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8c995-2633-4483-aea2-6a0c61996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dabcb0a-0c63-4f14-a754-2121c0d304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4a20ea-1531-4875-bac1-9d8433a5d61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3d31be0-154d-49fa-9216-a56a0aacc3bd}" ma:internalName="TaxCatchAll" ma:showField="CatchAllData" ma:web="be4a20ea-1531-4875-bac1-9d8433a5d6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0546BF-A92F-4B4C-A780-3883CD2AAE5B}">
  <ds:schemaRefs>
    <ds:schemaRef ds:uri="http://schemas.microsoft.com/sharepoint/v3/contenttype/forms"/>
  </ds:schemaRefs>
</ds:datastoreItem>
</file>

<file path=customXml/itemProps2.xml><?xml version="1.0" encoding="utf-8"?>
<ds:datastoreItem xmlns:ds="http://schemas.openxmlformats.org/officeDocument/2006/customXml" ds:itemID="{DE193B4B-FBAE-49F9-A2E2-6EF9D8EDE9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e8c995-2633-4483-aea2-6a0c61996a5c"/>
    <ds:schemaRef ds:uri="be4a20ea-1531-4875-bac1-9d8433a5d6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1654</TotalTime>
  <Words>707</Words>
  <Application>Microsoft Office PowerPoint</Application>
  <PresentationFormat>Custom</PresentationFormat>
  <Paragraphs>80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Gill Sans</vt:lpstr>
      <vt:lpstr>Helvetica</vt:lpstr>
      <vt:lpstr>Lucida Grande</vt:lpstr>
      <vt:lpstr>White</vt:lpstr>
      <vt:lpstr>PowerPoint Presentation</vt:lpstr>
      <vt:lpstr>Exploring Legal Considerations of Certain Information Contained within Employee Files and Handbooks        </vt:lpstr>
      <vt:lpstr>Discoverability and Admissibility of Driver Qualification and Employee Handbooks</vt:lpstr>
      <vt:lpstr>Damned if You Do, Damned if You Don’t!</vt:lpstr>
      <vt:lpstr>Plaintiff’s Goal</vt:lpstr>
      <vt:lpstr>Case Example – Inability to Produce Employment Files</vt:lpstr>
      <vt:lpstr>Sanctions Can Be Severe!</vt:lpstr>
      <vt:lpstr>Damage Discovery Uncovers Employment Files</vt:lpstr>
      <vt:lpstr>Conclusion of Case Example</vt:lpstr>
      <vt:lpstr>Key Takeaway Points for Trucking Companies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MacDonald</dc:creator>
  <cp:lastModifiedBy>Michelle Jones</cp:lastModifiedBy>
  <cp:revision>19</cp:revision>
  <cp:lastPrinted>2024-04-30T13:25:34Z</cp:lastPrinted>
  <dcterms:modified xsi:type="dcterms:W3CDTF">2024-05-06T18:40:54Z</dcterms:modified>
</cp:coreProperties>
</file>