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72" r:id="rId16"/>
    <p:sldId id="267" r:id="rId17"/>
    <p:sldId id="268" r:id="rId18"/>
    <p:sldId id="269" r:id="rId19"/>
    <p:sldId id="270" r:id="rId20"/>
    <p:sldId id="271" r:id="rId21"/>
    <p:sldId id="259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1pPr>
    <a:lvl2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2pPr>
    <a:lvl3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3pPr>
    <a:lvl4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4pPr>
    <a:lvl5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5pPr>
    <a:lvl6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6pPr>
    <a:lvl7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7pPr>
    <a:lvl8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8pPr>
    <a:lvl9pPr marL="0" marR="57148" indent="57148" algn="l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Lucida Grand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Jones" userId="25fc7e40-4d89-4acb-abba-97330c3a1167" providerId="ADAL" clId="{BA0A70EC-7781-4393-B9B8-BB2D316F108C}"/>
    <pc:docChg chg="undo custSel modSld">
      <pc:chgData name="Michelle Jones" userId="25fc7e40-4d89-4acb-abba-97330c3a1167" providerId="ADAL" clId="{BA0A70EC-7781-4393-B9B8-BB2D316F108C}" dt="2024-05-02T23:53:47.938" v="228" actId="14100"/>
      <pc:docMkLst>
        <pc:docMk/>
      </pc:docMkLst>
      <pc:sldChg chg="addSp delSp modSp mod">
        <pc:chgData name="Michelle Jones" userId="25fc7e40-4d89-4acb-abba-97330c3a1167" providerId="ADAL" clId="{BA0A70EC-7781-4393-B9B8-BB2D316F108C}" dt="2024-05-02T23:53:47.938" v="228" actId="14100"/>
        <pc:sldMkLst>
          <pc:docMk/>
          <pc:sldMk cId="0" sldId="259"/>
        </pc:sldMkLst>
        <pc:spChg chg="add del mod">
          <ac:chgData name="Michelle Jones" userId="25fc7e40-4d89-4acb-abba-97330c3a1167" providerId="ADAL" clId="{BA0A70EC-7781-4393-B9B8-BB2D316F108C}" dt="2024-05-02T23:51:17.900" v="19" actId="478"/>
          <ac:spMkLst>
            <pc:docMk/>
            <pc:sldMk cId="0" sldId="259"/>
            <ac:spMk id="3" creationId="{FE5291AA-CC08-20BC-5746-C55020FFA670}"/>
          </ac:spMkLst>
        </pc:spChg>
        <pc:spChg chg="add del mod">
          <ac:chgData name="Michelle Jones" userId="25fc7e40-4d89-4acb-abba-97330c3a1167" providerId="ADAL" clId="{BA0A70EC-7781-4393-B9B8-BB2D316F108C}" dt="2024-05-02T23:51:16.753" v="18" actId="478"/>
          <ac:spMkLst>
            <pc:docMk/>
            <pc:sldMk cId="0" sldId="259"/>
            <ac:spMk id="5" creationId="{2453FE7F-EB3E-BE08-BCD1-B8E5F6F098A1}"/>
          </ac:spMkLst>
        </pc:spChg>
        <pc:spChg chg="mod">
          <ac:chgData name="Michelle Jones" userId="25fc7e40-4d89-4acb-abba-97330c3a1167" providerId="ADAL" clId="{BA0A70EC-7781-4393-B9B8-BB2D316F108C}" dt="2024-05-02T23:52:42.593" v="119" actId="20577"/>
          <ac:spMkLst>
            <pc:docMk/>
            <pc:sldMk cId="0" sldId="259"/>
            <ac:spMk id="63" creationId="{00000000-0000-0000-0000-000000000000}"/>
          </ac:spMkLst>
        </pc:spChg>
        <pc:spChg chg="mod">
          <ac:chgData name="Michelle Jones" userId="25fc7e40-4d89-4acb-abba-97330c3a1167" providerId="ADAL" clId="{BA0A70EC-7781-4393-B9B8-BB2D316F108C}" dt="2024-05-02T23:53:00.829" v="147" actId="20577"/>
          <ac:spMkLst>
            <pc:docMk/>
            <pc:sldMk cId="0" sldId="259"/>
            <ac:spMk id="65" creationId="{00000000-0000-0000-0000-000000000000}"/>
          </ac:spMkLst>
        </pc:spChg>
        <pc:spChg chg="mod">
          <ac:chgData name="Michelle Jones" userId="25fc7e40-4d89-4acb-abba-97330c3a1167" providerId="ADAL" clId="{BA0A70EC-7781-4393-B9B8-BB2D316F108C}" dt="2024-05-02T23:53:47.938" v="228" actId="14100"/>
          <ac:spMkLst>
            <pc:docMk/>
            <pc:sldMk cId="0" sldId="259"/>
            <ac:spMk id="67" creationId="{00000000-0000-0000-0000-000000000000}"/>
          </ac:spMkLst>
        </pc:spChg>
        <pc:spChg chg="del">
          <ac:chgData name="Michelle Jones" userId="25fc7e40-4d89-4acb-abba-97330c3a1167" providerId="ADAL" clId="{BA0A70EC-7781-4393-B9B8-BB2D316F108C}" dt="2024-05-02T23:51:13.770" v="17" actId="478"/>
          <ac:spMkLst>
            <pc:docMk/>
            <pc:sldMk cId="0" sldId="259"/>
            <ac:spMk id="69" creationId="{00000000-0000-0000-0000-000000000000}"/>
          </ac:spMkLst>
        </pc:spChg>
        <pc:spChg chg="mod">
          <ac:chgData name="Michelle Jones" userId="25fc7e40-4d89-4acb-abba-97330c3a1167" providerId="ADAL" clId="{BA0A70EC-7781-4393-B9B8-BB2D316F108C}" dt="2024-05-02T23:49:53.632" v="12" actId="20577"/>
          <ac:spMkLst>
            <pc:docMk/>
            <pc:sldMk cId="0" sldId="259"/>
            <ac:spMk id="70" creationId="{00000000-0000-0000-0000-000000000000}"/>
          </ac:spMkLst>
        </pc:spChg>
        <pc:picChg chg="mod">
          <ac:chgData name="Michelle Jones" userId="25fc7e40-4d89-4acb-abba-97330c3a1167" providerId="ADAL" clId="{BA0A70EC-7781-4393-B9B8-BB2D316F108C}" dt="2024-05-02T23:50:20.328" v="13" actId="14826"/>
          <ac:picMkLst>
            <pc:docMk/>
            <pc:sldMk cId="0" sldId="259"/>
            <ac:picMk id="62" creationId="{00000000-0000-0000-0000-000000000000}"/>
          </ac:picMkLst>
        </pc:picChg>
        <pc:picChg chg="mod">
          <ac:chgData name="Michelle Jones" userId="25fc7e40-4d89-4acb-abba-97330c3a1167" providerId="ADAL" clId="{BA0A70EC-7781-4393-B9B8-BB2D316F108C}" dt="2024-05-02T23:50:38.109" v="14" actId="14826"/>
          <ac:picMkLst>
            <pc:docMk/>
            <pc:sldMk cId="0" sldId="259"/>
            <ac:picMk id="64" creationId="{00000000-0000-0000-0000-000000000000}"/>
          </ac:picMkLst>
        </pc:picChg>
        <pc:picChg chg="mod">
          <ac:chgData name="Michelle Jones" userId="25fc7e40-4d89-4acb-abba-97330c3a1167" providerId="ADAL" clId="{BA0A70EC-7781-4393-B9B8-BB2D316F108C}" dt="2024-05-02T23:51:09.865" v="15" actId="14826"/>
          <ac:picMkLst>
            <pc:docMk/>
            <pc:sldMk cId="0" sldId="259"/>
            <ac:picMk id="66" creationId="{00000000-0000-0000-0000-000000000000}"/>
          </ac:picMkLst>
        </pc:picChg>
        <pc:picChg chg="del">
          <ac:chgData name="Michelle Jones" userId="25fc7e40-4d89-4acb-abba-97330c3a1167" providerId="ADAL" clId="{BA0A70EC-7781-4393-B9B8-BB2D316F108C}" dt="2024-05-02T23:51:11.614" v="16" actId="478"/>
          <ac:picMkLst>
            <pc:docMk/>
            <pc:sldMk cId="0" sldId="259"/>
            <ac:picMk id="68" creationId="{00000000-0000-0000-0000-000000000000}"/>
          </ac:picMkLst>
        </pc:picChg>
      </pc:sldChg>
      <pc:sldChg chg="modSp mod">
        <pc:chgData name="Michelle Jones" userId="25fc7e40-4d89-4acb-abba-97330c3a1167" providerId="ADAL" clId="{BA0A70EC-7781-4393-B9B8-BB2D316F108C}" dt="2024-05-02T23:49:33.192" v="2" actId="20577"/>
        <pc:sldMkLst>
          <pc:docMk/>
          <pc:sldMk cId="887868029" sldId="264"/>
        </pc:sldMkLst>
        <pc:spChg chg="mod">
          <ac:chgData name="Michelle Jones" userId="25fc7e40-4d89-4acb-abba-97330c3a1167" providerId="ADAL" clId="{BA0A70EC-7781-4393-B9B8-BB2D316F108C}" dt="2024-05-02T23:49:33.192" v="2" actId="20577"/>
          <ac:spMkLst>
            <pc:docMk/>
            <pc:sldMk cId="887868029" sldId="264"/>
            <ac:spMk id="2" creationId="{19D54246-4DC7-24CE-79C5-548F72BDA01B}"/>
          </ac:spMkLst>
        </pc:spChg>
      </pc:sldChg>
    </pc:docChg>
  </pc:docChgLst>
  <pc:docChgLst>
    <pc:chgData name="Michelle Jones" userId="25fc7e40-4d89-4acb-abba-97330c3a1167" providerId="ADAL" clId="{A7796092-7917-41AE-8C86-846D003BFDB3}"/>
    <pc:docChg chg="custSel modSld">
      <pc:chgData name="Michelle Jones" userId="25fc7e40-4d89-4acb-abba-97330c3a1167" providerId="ADAL" clId="{A7796092-7917-41AE-8C86-846D003BFDB3}" dt="2024-05-06T18:40:02.922" v="5" actId="1076"/>
      <pc:docMkLst>
        <pc:docMk/>
      </pc:docMkLst>
      <pc:sldChg chg="addSp delSp modSp mod">
        <pc:chgData name="Michelle Jones" userId="25fc7e40-4d89-4acb-abba-97330c3a1167" providerId="ADAL" clId="{A7796092-7917-41AE-8C86-846D003BFDB3}" dt="2024-05-06T18:40:02.922" v="5" actId="1076"/>
        <pc:sldMkLst>
          <pc:docMk/>
          <pc:sldMk cId="0" sldId="259"/>
        </pc:sldMkLst>
        <pc:spChg chg="add del mod">
          <ac:chgData name="Michelle Jones" userId="25fc7e40-4d89-4acb-abba-97330c3a1167" providerId="ADAL" clId="{A7796092-7917-41AE-8C86-846D003BFDB3}" dt="2024-05-06T18:39:52.642" v="1" actId="478"/>
          <ac:spMkLst>
            <pc:docMk/>
            <pc:sldMk cId="0" sldId="259"/>
            <ac:spMk id="3" creationId="{404AA232-60ED-DBA0-BAA7-8CABE9FAD1BF}"/>
          </ac:spMkLst>
        </pc:spChg>
        <pc:spChg chg="add del mod">
          <ac:chgData name="Michelle Jones" userId="25fc7e40-4d89-4acb-abba-97330c3a1167" providerId="ADAL" clId="{A7796092-7917-41AE-8C86-846D003BFDB3}" dt="2024-05-06T18:39:57.087" v="3" actId="478"/>
          <ac:spMkLst>
            <pc:docMk/>
            <pc:sldMk cId="0" sldId="259"/>
            <ac:spMk id="5" creationId="{35048BA1-24B2-A167-19F4-9A96C1E78021}"/>
          </ac:spMkLst>
        </pc:spChg>
        <pc:spChg chg="mod">
          <ac:chgData name="Michelle Jones" userId="25fc7e40-4d89-4acb-abba-97330c3a1167" providerId="ADAL" clId="{A7796092-7917-41AE-8C86-846D003BFDB3}" dt="2024-05-06T18:40:02.922" v="5" actId="1076"/>
          <ac:spMkLst>
            <pc:docMk/>
            <pc:sldMk cId="0" sldId="259"/>
            <ac:spMk id="63" creationId="{00000000-0000-0000-0000-000000000000}"/>
          </ac:spMkLst>
        </pc:spChg>
        <pc:spChg chg="del">
          <ac:chgData name="Michelle Jones" userId="25fc7e40-4d89-4acb-abba-97330c3a1167" providerId="ADAL" clId="{A7796092-7917-41AE-8C86-846D003BFDB3}" dt="2024-05-06T18:39:54.401" v="2" actId="478"/>
          <ac:spMkLst>
            <pc:docMk/>
            <pc:sldMk cId="0" sldId="259"/>
            <ac:spMk id="65" creationId="{00000000-0000-0000-0000-000000000000}"/>
          </ac:spMkLst>
        </pc:spChg>
        <pc:picChg chg="mod">
          <ac:chgData name="Michelle Jones" userId="25fc7e40-4d89-4acb-abba-97330c3a1167" providerId="ADAL" clId="{A7796092-7917-41AE-8C86-846D003BFDB3}" dt="2024-05-06T18:40:00.115" v="4" actId="1076"/>
          <ac:picMkLst>
            <pc:docMk/>
            <pc:sldMk cId="0" sldId="259"/>
            <ac:picMk id="62" creationId="{00000000-0000-0000-0000-000000000000}"/>
          </ac:picMkLst>
        </pc:picChg>
        <pc:picChg chg="del">
          <ac:chgData name="Michelle Jones" userId="25fc7e40-4d89-4acb-abba-97330c3a1167" providerId="ADAL" clId="{A7796092-7917-41AE-8C86-846D003BFDB3}" dt="2024-05-06T18:39:51.231" v="0" actId="478"/>
          <ac:picMkLst>
            <pc:docMk/>
            <pc:sldMk cId="0" sldId="259"/>
            <ac:picMk id="6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1529" latinLnBrk="0">
      <a:defRPr sz="3000">
        <a:latin typeface="+mn-lt"/>
        <a:ea typeface="+mn-ea"/>
        <a:cs typeface="+mn-cs"/>
        <a:sym typeface="Lucida Grande"/>
      </a:defRPr>
    </a:lvl1pPr>
    <a:lvl2pPr indent="228600" defTabSz="821529" latinLnBrk="0">
      <a:defRPr sz="3000">
        <a:latin typeface="+mn-lt"/>
        <a:ea typeface="+mn-ea"/>
        <a:cs typeface="+mn-cs"/>
        <a:sym typeface="Lucida Grande"/>
      </a:defRPr>
    </a:lvl2pPr>
    <a:lvl3pPr indent="457200" defTabSz="821529" latinLnBrk="0">
      <a:defRPr sz="3000">
        <a:latin typeface="+mn-lt"/>
        <a:ea typeface="+mn-ea"/>
        <a:cs typeface="+mn-cs"/>
        <a:sym typeface="Lucida Grande"/>
      </a:defRPr>
    </a:lvl3pPr>
    <a:lvl4pPr indent="685800" defTabSz="821529" latinLnBrk="0">
      <a:defRPr sz="3000">
        <a:latin typeface="+mn-lt"/>
        <a:ea typeface="+mn-ea"/>
        <a:cs typeface="+mn-cs"/>
        <a:sym typeface="Lucida Grande"/>
      </a:defRPr>
    </a:lvl4pPr>
    <a:lvl5pPr indent="914400" defTabSz="821529" latinLnBrk="0">
      <a:defRPr sz="3000">
        <a:latin typeface="+mn-lt"/>
        <a:ea typeface="+mn-ea"/>
        <a:cs typeface="+mn-cs"/>
        <a:sym typeface="Lucida Grande"/>
      </a:defRPr>
    </a:lvl5pPr>
    <a:lvl6pPr indent="1143000" defTabSz="821529" latinLnBrk="0">
      <a:defRPr sz="3000">
        <a:latin typeface="+mn-lt"/>
        <a:ea typeface="+mn-ea"/>
        <a:cs typeface="+mn-cs"/>
        <a:sym typeface="Lucida Grande"/>
      </a:defRPr>
    </a:lvl6pPr>
    <a:lvl7pPr indent="1371600" defTabSz="821529" latinLnBrk="0">
      <a:defRPr sz="3000">
        <a:latin typeface="+mn-lt"/>
        <a:ea typeface="+mn-ea"/>
        <a:cs typeface="+mn-cs"/>
        <a:sym typeface="Lucida Grande"/>
      </a:defRPr>
    </a:lvl7pPr>
    <a:lvl8pPr indent="1600200" defTabSz="821529" latinLnBrk="0">
      <a:defRPr sz="3000">
        <a:latin typeface="+mn-lt"/>
        <a:ea typeface="+mn-ea"/>
        <a:cs typeface="+mn-cs"/>
        <a:sym typeface="Lucida Grande"/>
      </a:defRPr>
    </a:lvl8pPr>
    <a:lvl9pPr indent="1828800" defTabSz="821529" latinLnBrk="0">
      <a:defRPr sz="30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ansportation2 Slide144.jpg" descr="Transportation2 Slide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ransportation2 Slide2144.jpg" descr="Transportation2 Slide2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18722" y="7683371"/>
            <a:ext cx="11452019" cy="5334386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adshot_.jpg"/>
          <p:cNvSpPr>
            <a:spLocks noGrp="1"/>
          </p:cNvSpPr>
          <p:nvPr>
            <p:ph type="pic" sz="quarter" idx="21"/>
          </p:nvPr>
        </p:nvSpPr>
        <p:spPr>
          <a:xfrm>
            <a:off x="2307025" y="3850592"/>
            <a:ext cx="3596804" cy="4290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Name…"/>
          <p:cNvSpPr>
            <a:spLocks noGrp="1"/>
          </p:cNvSpPr>
          <p:nvPr>
            <p:ph type="body" sz="quarter" idx="22"/>
          </p:nvPr>
        </p:nvSpPr>
        <p:spPr>
          <a:xfrm>
            <a:off x="2276664" y="8242232"/>
            <a:ext cx="3657601" cy="2330451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 lIns="50800" tIns="50800" rIns="50800" bIns="50800">
            <a:noAutofit/>
          </a:bodyPr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Name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 i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Title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Company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Email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Phone</a:t>
            </a:r>
          </a:p>
        </p:txBody>
      </p:sp>
      <p:sp>
        <p:nvSpPr>
          <p:cNvPr id="40" name="Headshot_.jpg"/>
          <p:cNvSpPr>
            <a:spLocks noGrp="1"/>
          </p:cNvSpPr>
          <p:nvPr>
            <p:ph type="pic" sz="quarter" idx="23"/>
          </p:nvPr>
        </p:nvSpPr>
        <p:spPr>
          <a:xfrm>
            <a:off x="7689606" y="3850592"/>
            <a:ext cx="3596807" cy="4290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" name="Name…"/>
          <p:cNvSpPr>
            <a:spLocks noGrp="1"/>
          </p:cNvSpPr>
          <p:nvPr>
            <p:ph type="body" sz="quarter" idx="24"/>
          </p:nvPr>
        </p:nvSpPr>
        <p:spPr>
          <a:xfrm>
            <a:off x="7659245" y="8242233"/>
            <a:ext cx="3657601" cy="2330451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 lIns="50800" tIns="50800" rIns="50800" bIns="50800">
            <a:noAutofit/>
          </a:bodyPr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Name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 i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Title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Company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Email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Phone</a:t>
            </a:r>
          </a:p>
        </p:txBody>
      </p:sp>
      <p:sp>
        <p:nvSpPr>
          <p:cNvPr id="42" name="Headshot_.jpg"/>
          <p:cNvSpPr>
            <a:spLocks noGrp="1"/>
          </p:cNvSpPr>
          <p:nvPr>
            <p:ph type="pic" sz="quarter" idx="25"/>
          </p:nvPr>
        </p:nvSpPr>
        <p:spPr>
          <a:xfrm>
            <a:off x="13072185" y="3850592"/>
            <a:ext cx="3596807" cy="4290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Name…"/>
          <p:cNvSpPr>
            <a:spLocks noGrp="1"/>
          </p:cNvSpPr>
          <p:nvPr>
            <p:ph type="body" sz="quarter" idx="26"/>
          </p:nvPr>
        </p:nvSpPr>
        <p:spPr>
          <a:xfrm>
            <a:off x="13041824" y="8242410"/>
            <a:ext cx="3657601" cy="2330451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 lIns="50800" tIns="50800" rIns="50800" bIns="50800">
            <a:noAutofit/>
          </a:bodyPr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Name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 i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Title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Company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Email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Phone</a:t>
            </a:r>
          </a:p>
        </p:txBody>
      </p:sp>
      <p:sp>
        <p:nvSpPr>
          <p:cNvPr id="44" name="Headshot_.jpg"/>
          <p:cNvSpPr>
            <a:spLocks noGrp="1"/>
          </p:cNvSpPr>
          <p:nvPr>
            <p:ph type="pic" sz="quarter" idx="27"/>
          </p:nvPr>
        </p:nvSpPr>
        <p:spPr>
          <a:xfrm>
            <a:off x="18454768" y="3850592"/>
            <a:ext cx="3596807" cy="4290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Name…"/>
          <p:cNvSpPr>
            <a:spLocks noGrp="1"/>
          </p:cNvSpPr>
          <p:nvPr>
            <p:ph type="body" sz="quarter" idx="28"/>
          </p:nvPr>
        </p:nvSpPr>
        <p:spPr>
          <a:xfrm>
            <a:off x="18424407" y="8242349"/>
            <a:ext cx="3657601" cy="2330451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 lIns="50800" tIns="50800" rIns="50800" bIns="50800">
            <a:noAutofit/>
          </a:bodyPr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Name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 i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Title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Company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Email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Phone</a:t>
            </a:r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364085" y="783367"/>
            <a:ext cx="19655830" cy="14302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ortation2 Slide3144.jpg" descr="Transportation2 Slide31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12904" y="226756"/>
            <a:ext cx="22279731" cy="2376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77535" y="3753737"/>
            <a:ext cx="22279730" cy="744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52781" y="12527758"/>
            <a:ext cx="401629" cy="369881"/>
          </a:xfrm>
          <a:prstGeom prst="rect">
            <a:avLst/>
          </a:prstGeom>
          <a:ln w="12700">
            <a:miter lim="400000"/>
          </a:ln>
        </p:spPr>
        <p:txBody>
          <a:bodyPr wrap="none" lIns="64290" tIns="64290" rIns="64290" bIns="64290" anchor="ctr">
            <a:spAutoFit/>
          </a:bodyPr>
          <a:lstStyle>
            <a:lvl1pPr algn="r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1pPr>
      <a:lvl2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2pPr>
      <a:lvl3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3pPr>
      <a:lvl4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4pPr>
      <a:lvl5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5pPr>
      <a:lvl6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6pPr>
      <a:lvl7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7pPr>
      <a:lvl8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8pPr>
      <a:lvl9pPr marL="0" marR="0" indent="0" algn="l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Helvetica"/>
        </a:defRPr>
      </a:lvl9pPr>
    </p:titleStyle>
    <p:bodyStyle>
      <a:lvl1pPr marL="711200" marR="0" indent="-482600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1pPr>
      <a:lvl2pPr marL="1397000" marR="0" indent="-635000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2pPr>
      <a:lvl3pPr marL="1841500" marR="0" indent="-635000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3pPr>
      <a:lvl4pPr marL="2286000" marR="0" indent="-635000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4pPr>
      <a:lvl5pPr marL="2667000" marR="0" indent="-635000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5pPr>
      <a:lvl6pPr marL="3131341" marR="0" indent="-1035841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6pPr>
      <a:lvl7pPr marL="3131341" marR="0" indent="-1035841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7pPr>
      <a:lvl8pPr marL="3131341" marR="0" indent="-1035841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8pPr>
      <a:lvl9pPr marL="3131341" marR="0" indent="-1035841" algn="l" defTabSz="1285875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8000"/>
        <a:buFontTx/>
        <a:buChar char="•"/>
        <a:tabLst/>
        <a:defRPr sz="5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Gill Sans"/>
          <a:ea typeface="Gill Sans"/>
          <a:cs typeface="Gill Sans"/>
          <a:sym typeface="Gill Sans"/>
        </a:defRPr>
      </a:lvl9pPr>
    </p:bodyStyle>
    <p:otherStyle>
      <a:lvl1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57148" indent="57148" algn="r" defTabSz="1285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B14C-4991-BAEB-4981-C5F0BB7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It Still Seems Like Too Much Effort?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76769-76A5-C9E0-5163-E9435C414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a Fad</a:t>
            </a:r>
          </a:p>
          <a:p>
            <a:r>
              <a:rPr lang="en-US" dirty="0"/>
              <a:t>Not a Political Statement</a:t>
            </a:r>
          </a:p>
          <a:p>
            <a:r>
              <a:rPr lang="en-US" dirty="0"/>
              <a:t>Large Impacts</a:t>
            </a:r>
          </a:p>
          <a:p>
            <a:pPr marL="1206500" lvl="2" indent="0">
              <a:buNone/>
            </a:pPr>
            <a:r>
              <a:rPr lang="en-US" dirty="0"/>
              <a:t>-Clients (Law Firms)</a:t>
            </a:r>
          </a:p>
          <a:p>
            <a:pPr marL="1206500" lvl="2" indent="0">
              <a:buNone/>
            </a:pPr>
            <a:r>
              <a:rPr lang="en-US" dirty="0"/>
              <a:t>-Jury Verdicts </a:t>
            </a:r>
          </a:p>
          <a:p>
            <a:pPr marL="1206500" lvl="2" indent="0">
              <a:buNone/>
            </a:pPr>
            <a:r>
              <a:rPr lang="en-US" dirty="0"/>
              <a:t>-Public Perception</a:t>
            </a:r>
          </a:p>
          <a:p>
            <a:pPr marL="1206500" lvl="2" indent="0">
              <a:buNone/>
            </a:pPr>
            <a:r>
              <a:rPr lang="en-US" dirty="0"/>
              <a:t>-Employee Retention and Happiness</a:t>
            </a:r>
          </a:p>
          <a:p>
            <a:pPr marL="1206500" lvl="2" indent="0">
              <a:buNone/>
            </a:pPr>
            <a:r>
              <a:rPr lang="en-US" dirty="0"/>
              <a:t>-Mediation Results</a:t>
            </a:r>
          </a:p>
          <a:p>
            <a:pPr marL="1206500" lvl="2" indent="0">
              <a:buNone/>
            </a:pPr>
            <a:r>
              <a:rPr lang="en-US" dirty="0"/>
              <a:t>-Future Efforts</a:t>
            </a:r>
          </a:p>
        </p:txBody>
      </p:sp>
    </p:spTree>
    <p:extLst>
      <p:ext uri="{BB962C8B-B14F-4D97-AF65-F5344CB8AC3E}">
        <p14:creationId xmlns:p14="http://schemas.microsoft.com/office/powerpoint/2010/main" val="38732004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A067-C575-4156-E8D6-AB51B87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Think My Company is Doing Well….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79DD3-F2D4-D487-7DF4-1E3E14A9C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Room to Improve</a:t>
            </a:r>
          </a:p>
          <a:p>
            <a:r>
              <a:rPr lang="en-US" dirty="0"/>
              <a:t>Continually Changing</a:t>
            </a:r>
          </a:p>
          <a:p>
            <a:r>
              <a:rPr lang="en-US" dirty="0"/>
              <a:t>Never Mastered, Always a Work in Progress</a:t>
            </a:r>
          </a:p>
          <a:p>
            <a:r>
              <a:rPr lang="en-US" dirty="0"/>
              <a:t>Areas You Haven’t Thought About?</a:t>
            </a:r>
          </a:p>
          <a:p>
            <a:pPr marL="762000" lvl="1" indent="0">
              <a:buNone/>
            </a:pPr>
            <a:r>
              <a:rPr lang="en-US" dirty="0"/>
              <a:t>	-Prevalence increases when not currently diverse</a:t>
            </a:r>
          </a:p>
          <a:p>
            <a:pPr marL="762000" lvl="1" indent="0">
              <a:buNone/>
            </a:pPr>
            <a:r>
              <a:rPr lang="en-US" dirty="0"/>
              <a:t>	-Unconscious Bias?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What would the Scorecard Say</a:t>
            </a: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?</a:t>
            </a:r>
          </a:p>
          <a:p>
            <a:pPr marL="762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6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9491-0D5A-5FC7-B82B-E4A88AD8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6A24-D2A6-9E1C-5300-3C83819A1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</a:t>
            </a:r>
          </a:p>
          <a:p>
            <a:r>
              <a:rPr lang="en-US" dirty="0"/>
              <a:t>Circle Numbers in Numerical Order</a:t>
            </a:r>
          </a:p>
          <a:p>
            <a:r>
              <a:rPr lang="en-US" dirty="0"/>
              <a:t>Can’t Skip Any Numbers</a:t>
            </a:r>
          </a:p>
          <a:p>
            <a:r>
              <a:rPr lang="en-US" dirty="0"/>
              <a:t>Goal to Get as Many Numbers as Possible</a:t>
            </a:r>
          </a:p>
          <a:p>
            <a:r>
              <a:rPr lang="en-US" dirty="0"/>
              <a:t>No working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31115910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A379-9BCB-88C9-1A70-6AB5DE0F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Unconscious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F157-4EEA-167B-D7B5-14D5FC7DA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Unconscious, not deliberate</a:t>
            </a:r>
          </a:p>
          <a:p>
            <a:r>
              <a:rPr lang="en-US" dirty="0"/>
              <a:t>Stereotyped beliefs and attitudes</a:t>
            </a:r>
          </a:p>
          <a:p>
            <a:pPr marL="762000" lvl="1" indent="0">
              <a:buNone/>
            </a:pPr>
            <a:r>
              <a:rPr lang="en-US" dirty="0"/>
              <a:t>	-Positive and Negative</a:t>
            </a:r>
          </a:p>
          <a:p>
            <a:r>
              <a:rPr lang="en-US" dirty="0"/>
              <a:t>No Group Excluded</a:t>
            </a:r>
          </a:p>
          <a:p>
            <a:pPr marL="228600" indent="0">
              <a:buNone/>
            </a:pPr>
            <a:r>
              <a:rPr lang="en-US" dirty="0"/>
              <a:t>	-Underrepresented Groups too</a:t>
            </a:r>
          </a:p>
          <a:p>
            <a:pPr marL="228600" indent="0">
              <a:buNone/>
            </a:pPr>
            <a:r>
              <a:rPr lang="en-US" dirty="0"/>
              <a:t>	-Stereotypes about Common Kind</a:t>
            </a:r>
          </a:p>
          <a:p>
            <a:r>
              <a:rPr lang="en-US" dirty="0"/>
              <a:t>Media and Culturally Reinforced</a:t>
            </a:r>
          </a:p>
          <a:p>
            <a:pPr marL="228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228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E423-6BDE-17F5-3354-34616051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Jennifer v. John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E491E-1F43-33CD-18DC-ADDF2C29A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2012 Study</a:t>
            </a:r>
          </a:p>
          <a:p>
            <a:pPr marL="762000" lvl="1" indent="0">
              <a:buNone/>
            </a:pPr>
            <a:r>
              <a:rPr lang="en-US" dirty="0"/>
              <a:t>	-127 STEM professors from 6 major labs, all genders, ethnicities</a:t>
            </a:r>
          </a:p>
          <a:p>
            <a:pPr marL="762000" lvl="1" indent="0">
              <a:buNone/>
            </a:pPr>
            <a:r>
              <a:rPr lang="en-US" dirty="0"/>
              <a:t>	-Identical resumes sent on the substance</a:t>
            </a:r>
          </a:p>
          <a:p>
            <a:pPr marL="762000" lvl="1" indent="0">
              <a:buNone/>
            </a:pPr>
            <a:r>
              <a:rPr lang="en-US" dirty="0"/>
              <a:t>	-Names at the top altered 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Same Qualifications, Different Results</a:t>
            </a:r>
          </a:p>
          <a:p>
            <a:pPr marL="914400" lvl="1" indent="0">
              <a:buClr>
                <a:srgbClr val="0365C0"/>
              </a:buClr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	-John</a:t>
            </a:r>
            <a:r>
              <a:rPr lang="en-US" dirty="0"/>
              <a:t>’s rating 4.0</a:t>
            </a:r>
          </a:p>
          <a:p>
            <a:pPr marL="914400" lvl="1" indent="0">
              <a:buClr>
                <a:srgbClr val="0365C0"/>
              </a:buClr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	-Jennifer’s Rating 3.3</a:t>
            </a:r>
          </a:p>
          <a:p>
            <a:pPr marL="914400" lvl="1" indent="0">
              <a:buClr>
                <a:srgbClr val="0365C0"/>
              </a:buClr>
              <a:buNone/>
              <a:defRPr/>
            </a:pPr>
            <a:r>
              <a:rPr lang="en-US" dirty="0"/>
              <a:t>	-John’s Offer $30,328</a:t>
            </a:r>
          </a:p>
          <a:p>
            <a:pPr marL="914400" lvl="1" indent="0">
              <a:buClr>
                <a:srgbClr val="0365C0"/>
              </a:buClr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	-Jennifer’s Offer $26,508</a:t>
            </a:r>
          </a:p>
          <a:p>
            <a:pPr marL="914400" lvl="1" indent="0">
              <a:buClr>
                <a:srgbClr val="0365C0"/>
              </a:buClr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Gill Sans"/>
              <a:sym typeface="Gill Sans"/>
            </a:endParaRPr>
          </a:p>
          <a:p>
            <a:pPr marL="762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782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BA9B-FD8B-6884-C283-FE7461B5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 v. Raj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E252A-76D2-0617-D4C5-579AD6BC6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Study</a:t>
            </a:r>
          </a:p>
          <a:p>
            <a:r>
              <a:rPr lang="en-US" dirty="0"/>
              <a:t>Emails to 6,500 PhD professors, 259 universities</a:t>
            </a:r>
          </a:p>
          <a:p>
            <a:r>
              <a:rPr lang="en-US" dirty="0"/>
              <a:t>Included White Fe/Males and Racially Diverse Fe/Males</a:t>
            </a:r>
          </a:p>
          <a:p>
            <a:r>
              <a:rPr lang="en-US" dirty="0"/>
              <a:t>Same Email, Different Name/Email Address</a:t>
            </a:r>
          </a:p>
          <a:p>
            <a:pPr marL="1206500" lvl="2" indent="0">
              <a:buNone/>
            </a:pPr>
            <a:r>
              <a:rPr lang="en-US" dirty="0"/>
              <a:t>-Steven Smith, Brad Anderson 2x responses</a:t>
            </a:r>
          </a:p>
          <a:p>
            <a:pPr marL="1206500" lvl="2" indent="0">
              <a:buNone/>
            </a:pPr>
            <a:r>
              <a:rPr lang="en-US" dirty="0"/>
              <a:t>-Keisha Thomas, Raj Singh, Dong Lin, Juanita Martinez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Universal, not just by White Male Professors</a:t>
            </a:r>
            <a:endParaRPr kumimoji="0" lang="en-US" sz="5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Gill Sans"/>
              <a:sym typeface="Gill Sans"/>
            </a:endParaRPr>
          </a:p>
          <a:p>
            <a:pPr marL="12065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999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DBA3-B709-8DDC-3D8F-46564B90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of Thomas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0E45-FF61-0EE5-A4C8-0825ACF0B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2014 Study</a:t>
            </a:r>
          </a:p>
          <a:p>
            <a:r>
              <a:rPr lang="en-US" dirty="0"/>
              <a:t>See what we Expect, Ignore what contradicts</a:t>
            </a:r>
          </a:p>
          <a:p>
            <a:r>
              <a:rPr lang="en-US" dirty="0"/>
              <a:t>Research Memo Drafted by several attorneys on Trade Secrets</a:t>
            </a:r>
          </a:p>
          <a:p>
            <a:r>
              <a:rPr lang="en-US" dirty="0"/>
              <a:t>Distributed to 60 partners, 22 law firms</a:t>
            </a:r>
          </a:p>
          <a:p>
            <a:pPr marL="228600" indent="0">
              <a:buNone/>
            </a:pPr>
            <a:r>
              <a:rPr lang="en-US" dirty="0"/>
              <a:t>	-Thomas Meyer, NYU Grad White 50%/Black 50%</a:t>
            </a:r>
          </a:p>
          <a:p>
            <a:pPr marL="228600" indent="0">
              <a:buNone/>
            </a:pPr>
            <a:r>
              <a:rPr lang="en-US" dirty="0"/>
              <a:t>	-Scale of 1-5 Rating and Error Review</a:t>
            </a:r>
          </a:p>
          <a:p>
            <a:r>
              <a:rPr lang="en-US" dirty="0"/>
              <a:t>53 Evals returned (24 Black/29 White)</a:t>
            </a:r>
          </a:p>
          <a:p>
            <a:pPr marL="228600" indent="0">
              <a:buNone/>
            </a:pPr>
            <a:r>
              <a:rPr lang="en-US" dirty="0"/>
              <a:t>	-(B) 3.2/5.0, (W) 4.1/5.0</a:t>
            </a:r>
          </a:p>
          <a:p>
            <a:pPr marL="228600" indent="0">
              <a:buNone/>
            </a:pPr>
            <a:r>
              <a:rPr lang="en-US" dirty="0"/>
              <a:t>	-Twice as Many Errors, More Critical Comments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Across the board results regardless of gender and race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Other studies confirm this happens with activities on resumes, cities lived in, etc. that indicate socioeconomic status, disability, sexual preference, etc.</a:t>
            </a:r>
            <a:endParaRPr kumimoji="0" lang="en-US" sz="5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Gill Sans"/>
              <a:sym typeface="Gill Sans"/>
            </a:endParaRPr>
          </a:p>
          <a:p>
            <a:pPr marL="2286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675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1433-3A1A-41CF-09DA-8DE2E21F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Combatting Unconscious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683C-13CF-026F-F039-9755B1F66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Awareness</a:t>
            </a:r>
          </a:p>
          <a:p>
            <a:pPr marL="762000" lvl="1" indent="0">
              <a:buNone/>
            </a:pPr>
            <a:r>
              <a:rPr lang="en-US" dirty="0"/>
              <a:t>	-Perpetual “Why?”</a:t>
            </a:r>
          </a:p>
          <a:p>
            <a:pPr marL="762000" lvl="1" indent="0">
              <a:buNone/>
            </a:pPr>
            <a:r>
              <a:rPr lang="en-US" dirty="0"/>
              <a:t>	-Quizzes</a:t>
            </a:r>
          </a:p>
          <a:p>
            <a:pPr marL="762000" lvl="1" indent="0">
              <a:buNone/>
            </a:pPr>
            <a:r>
              <a:rPr lang="en-US" dirty="0"/>
              <a:t>	-Monitoring Surprises</a:t>
            </a:r>
          </a:p>
          <a:p>
            <a:pPr marL="762000" lvl="1" indent="0">
              <a:buNone/>
            </a:pPr>
            <a:r>
              <a:rPr lang="en-US" dirty="0"/>
              <a:t>	-Tracking Discomfort</a:t>
            </a:r>
          </a:p>
          <a:p>
            <a:r>
              <a:rPr lang="en-US" dirty="0"/>
              <a:t>Acceptance</a:t>
            </a:r>
          </a:p>
          <a:p>
            <a:pPr marL="1206500" lvl="2" indent="0">
              <a:buNone/>
            </a:pPr>
            <a:r>
              <a:rPr lang="en-US" dirty="0"/>
              <a:t>-Doesn’t Make you “Bad”</a:t>
            </a:r>
          </a:p>
          <a:p>
            <a:r>
              <a:rPr lang="en-US" dirty="0"/>
              <a:t>Behavioral Changes</a:t>
            </a:r>
          </a:p>
          <a:p>
            <a:pPr marL="228600" indent="0">
              <a:buNone/>
            </a:pPr>
            <a:r>
              <a:rPr lang="en-US" dirty="0"/>
              <a:t>	-Retraining the Brain</a:t>
            </a:r>
          </a:p>
          <a:p>
            <a:pPr marL="228600" indent="0">
              <a:buNone/>
            </a:pPr>
            <a:r>
              <a:rPr lang="en-US" dirty="0"/>
              <a:t>	-Embracing the Non-Stereotype</a:t>
            </a:r>
          </a:p>
          <a:p>
            <a:pPr marL="228600" indent="0">
              <a:buNone/>
            </a:pPr>
            <a:r>
              <a:rPr lang="en-US" dirty="0"/>
              <a:t>	-Actively Doubt Objectivity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Cross-Different Relationships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Mix it Up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Find Commonalities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lang="en-US" dirty="0"/>
              <a:t>Reduce Fatigue, Stress, Time Crunches</a:t>
            </a:r>
            <a:endParaRPr kumimoji="0" lang="en-US" sz="5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Gill Sans"/>
              <a:sym typeface="Gill Sans"/>
            </a:endParaRPr>
          </a:p>
          <a:p>
            <a:pPr marL="2286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70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/>
        </p:blipFill>
        <p:spPr>
          <a:xfrm>
            <a:off x="6281022" y="4544329"/>
            <a:ext cx="3596804" cy="3587772"/>
          </a:xfrm>
          <a:prstGeom prst="rect">
            <a:avLst/>
          </a:prstGeom>
        </p:spPr>
      </p:pic>
      <p:sp>
        <p:nvSpPr>
          <p:cNvPr id="63" name="Name…"/>
          <p:cNvSpPr>
            <a:spLocks noGrp="1"/>
          </p:cNvSpPr>
          <p:nvPr>
            <p:ph type="body" idx="22"/>
          </p:nvPr>
        </p:nvSpPr>
        <p:spPr>
          <a:xfrm>
            <a:off x="6281022" y="8403098"/>
            <a:ext cx="3657601" cy="2330451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Brooke Churchman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HALL &amp; EVANS</a:t>
            </a:r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Denver, Colorado</a:t>
            </a:r>
          </a:p>
        </p:txBody>
      </p:sp>
      <p:pic>
        <p:nvPicPr>
          <p:cNvPr id="66" name="Image"/>
          <p:cNvPicPr>
            <a:picLocks noGrp="1" noChangeAspect="1"/>
          </p:cNvPicPr>
          <p:nvPr>
            <p:ph type="pic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13072185" y="4544329"/>
            <a:ext cx="3596807" cy="3596304"/>
          </a:xfrm>
          <a:prstGeom prst="rect">
            <a:avLst/>
          </a:prstGeom>
        </p:spPr>
      </p:pic>
      <p:sp>
        <p:nvSpPr>
          <p:cNvPr id="67" name="Name…"/>
          <p:cNvSpPr>
            <a:spLocks noGrp="1"/>
          </p:cNvSpPr>
          <p:nvPr>
            <p:ph type="body" idx="26"/>
          </p:nvPr>
        </p:nvSpPr>
        <p:spPr>
          <a:xfrm>
            <a:off x="13041824" y="8242410"/>
            <a:ext cx="5923509" cy="2330451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400" b="1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Matt McColgan</a:t>
            </a:r>
            <a:endParaRPr dirty="0"/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GERMAN, GALLAGHER &amp; MURTAGH, P.C.</a:t>
            </a:r>
            <a:endParaRPr dirty="0"/>
          </a:p>
          <a:p>
            <a:pPr marL="0" marR="57148" indent="57148" defTabSz="457200">
              <a:lnSpc>
                <a:spcPct val="150000"/>
              </a:lnSpc>
              <a:buClrTx/>
              <a:buSzTx/>
              <a:buNone/>
              <a:defRPr sz="20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Philadelphia, Pennsylvania</a:t>
            </a:r>
            <a:endParaRPr dirty="0"/>
          </a:p>
        </p:txBody>
      </p:sp>
      <p:sp>
        <p:nvSpPr>
          <p:cNvPr id="70" name="Double-click to edit"/>
          <p:cNvSpPr txBox="1">
            <a:spLocks noGrp="1"/>
          </p:cNvSpPr>
          <p:nvPr>
            <p:ph type="title"/>
          </p:nvPr>
        </p:nvSpPr>
        <p:spPr>
          <a:xfrm>
            <a:off x="2364085" y="1015920"/>
            <a:ext cx="19655830" cy="14302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you!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All Aboard! Hopping on the Diversity, Equity and Inclusion Bus Before You Get Left at the Station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is Considered “Diverse?”</a:t>
            </a:r>
            <a:endParaRPr dirty="0"/>
          </a:p>
        </p:txBody>
      </p:sp>
      <p:sp>
        <p:nvSpPr>
          <p:cNvPr id="60" name="Double-click to edit"/>
          <p:cNvSpPr txBox="1">
            <a:spLocks noGrp="1"/>
          </p:cNvSpPr>
          <p:nvPr>
            <p:ph type="body" idx="1"/>
          </p:nvPr>
        </p:nvSpPr>
        <p:spPr>
          <a:xfrm>
            <a:off x="1077535" y="3076402"/>
            <a:ext cx="25270732" cy="9735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>
              <a:lnSpc>
                <a:spcPct val="15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ABA examines diversity through following categories: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Gender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Race or ethnicity 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Sexual orientation or identification 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Disabilities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Religion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Age 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National origin</a:t>
            </a:r>
          </a:p>
          <a:p>
            <a:pPr marL="1917700" lvl="3" indent="-342900">
              <a:lnSpc>
                <a:spcPct val="155000"/>
              </a:lnSpc>
              <a:spcBef>
                <a:spcPts val="1500"/>
              </a:spcBef>
              <a:buFont typeface="Arial" panose="020B0604020202020204" pitchFamily="34" charset="0"/>
              <a:buChar char="●"/>
            </a:pPr>
            <a:r>
              <a:rPr lang="en-US" sz="3600" dirty="0">
                <a:solidFill>
                  <a:srgbClr val="54585A"/>
                </a:solidFill>
                <a:effectLst/>
                <a:latin typeface="Calibri" panose="020F0502020204030204" pitchFamily="34" charset="0"/>
                <a:ea typeface="Noto Sans Symbols"/>
                <a:cs typeface="Noto Sans Symbols"/>
              </a:rPr>
              <a:t>Military service</a:t>
            </a:r>
            <a:endParaRPr lang="en-US" sz="3600" dirty="0">
              <a:solidFill>
                <a:srgbClr val="54585A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endParaRPr sz="36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00E0-7137-D72F-F520-22BECD12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there yet?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F2E2-DABB-D949-D08D-568C60B80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A 2019 study of over 1,000 offices of major law firms in the US found that in 2018:</a:t>
            </a:r>
          </a:p>
          <a:p>
            <a:pPr marL="228600" indent="0">
              <a:buNone/>
            </a:pPr>
            <a:r>
              <a:rPr lang="en-US" dirty="0"/>
              <a:t>-Women comprised 35.41 percent of the attorneys at those firms</a:t>
            </a:r>
          </a:p>
          <a:p>
            <a:pPr marL="228600" indent="0">
              <a:buNone/>
            </a:pPr>
            <a:r>
              <a:rPr lang="en-US" dirty="0"/>
              <a:t>-16.1 percent of attorneys were racially or ethnically diverse</a:t>
            </a:r>
          </a:p>
          <a:p>
            <a:pPr marL="228600" indent="0">
              <a:buNone/>
            </a:pPr>
            <a:r>
              <a:rPr lang="en-US" dirty="0"/>
              <a:t>-8.08 percent were racially or ethnically diverse women</a:t>
            </a:r>
          </a:p>
          <a:p>
            <a:pPr marL="228600" indent="0">
              <a:buNone/>
            </a:pPr>
            <a:r>
              <a:rPr lang="en-US" dirty="0"/>
              <a:t>-2.86 percent were LGBTQ attorneys</a:t>
            </a:r>
          </a:p>
          <a:p>
            <a:pPr marL="228600" indent="0">
              <a:buNone/>
            </a:pPr>
            <a:r>
              <a:rPr lang="en-US" dirty="0"/>
              <a:t>-0.53 percent were attorneys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5613496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D6EC-2ED1-BE98-8E08-B9E9A31E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1DF5C-2DF1-4EC6-76BB-4B2059C1A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Diverse Viewpoints and Well Rounded Teams</a:t>
            </a:r>
          </a:p>
          <a:p>
            <a:pPr lvl="3"/>
            <a:r>
              <a:rPr lang="en-US" dirty="0"/>
              <a:t>Different Perspectives</a:t>
            </a:r>
          </a:p>
          <a:p>
            <a:pPr lvl="3"/>
            <a:r>
              <a:rPr lang="en-US" dirty="0"/>
              <a:t>Different Viewpoints</a:t>
            </a:r>
          </a:p>
          <a:p>
            <a:pPr lvl="3"/>
            <a:r>
              <a:rPr lang="en-US" dirty="0"/>
              <a:t>Different Experiences</a:t>
            </a:r>
          </a:p>
          <a:p>
            <a:pPr lvl="3"/>
            <a:r>
              <a:rPr lang="en-US" dirty="0"/>
              <a:t>Different Opinions</a:t>
            </a:r>
          </a:p>
          <a:p>
            <a:r>
              <a:rPr lang="en-US" dirty="0"/>
              <a:t>Results in More Innovative, Creative, and Collaborative Teams</a:t>
            </a:r>
          </a:p>
          <a:p>
            <a:pPr lvl="3"/>
            <a:r>
              <a:rPr lang="en-US" dirty="0"/>
              <a:t>Consider Factors and Issues Previously Overlooked, Undervalued, or Dismissed</a:t>
            </a:r>
          </a:p>
        </p:txBody>
      </p:sp>
    </p:spTree>
    <p:extLst>
      <p:ext uri="{BB962C8B-B14F-4D97-AF65-F5344CB8AC3E}">
        <p14:creationId xmlns:p14="http://schemas.microsoft.com/office/powerpoint/2010/main" val="41884938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D70D-64CE-9E51-C102-E20DFA06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Scorecard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6A2A-F9C9-82FA-ABE4-5B3994E06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Currently Doing?</a:t>
            </a:r>
          </a:p>
          <a:p>
            <a:r>
              <a:rPr lang="en-US" dirty="0"/>
              <a:t>What is Working? What is Not?</a:t>
            </a:r>
          </a:p>
          <a:p>
            <a:r>
              <a:rPr lang="en-US" dirty="0"/>
              <a:t>What is in the Pipeline?</a:t>
            </a:r>
          </a:p>
          <a:p>
            <a:r>
              <a:rPr lang="en-US" dirty="0"/>
              <a:t>Where does it fall on Priorities?</a:t>
            </a:r>
          </a:p>
        </p:txBody>
      </p:sp>
    </p:spTree>
    <p:extLst>
      <p:ext uri="{BB962C8B-B14F-4D97-AF65-F5344CB8AC3E}">
        <p14:creationId xmlns:p14="http://schemas.microsoft.com/office/powerpoint/2010/main" val="8965960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891D-6D01-66D9-DAFA-A22FD864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to Support DEI Efforts?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DBA3E-53FE-BAD1-2186-000193889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Actively have a DEI initiative and committee (in practice, not just name)</a:t>
            </a:r>
          </a:p>
          <a:p>
            <a:r>
              <a:rPr lang="en-US" dirty="0"/>
              <a:t>Training and education programs</a:t>
            </a:r>
          </a:p>
          <a:p>
            <a:r>
              <a:rPr lang="en-US" dirty="0"/>
              <a:t>Recruiting in non-traditional places/Hiring new people</a:t>
            </a:r>
          </a:p>
          <a:p>
            <a:r>
              <a:rPr lang="en-US" dirty="0"/>
              <a:t>Participation in diversity initiatives, client’s diversity activities, or bar association programs or community initiatives</a:t>
            </a:r>
          </a:p>
          <a:p>
            <a:r>
              <a:rPr lang="en-US" dirty="0"/>
              <a:t>Selecting new law firms</a:t>
            </a:r>
          </a:p>
          <a:p>
            <a:r>
              <a:rPr lang="en-US" dirty="0"/>
              <a:t>Using new attorneys instead of the older, more comfortable people</a:t>
            </a:r>
          </a:p>
          <a:p>
            <a:r>
              <a:rPr lang="en-US" dirty="0"/>
              <a:t>Not just optional/after work/off the clock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113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DBF6-1FA1-A1A5-3970-510B9C6A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Really Cares Anyway?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8D28-9D87-D832-8FC4-E7282746D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Clients</a:t>
            </a:r>
          </a:p>
          <a:p>
            <a:r>
              <a:rPr lang="en-US" dirty="0"/>
              <a:t>Jurors</a:t>
            </a:r>
          </a:p>
          <a:p>
            <a:r>
              <a:rPr lang="en-US" dirty="0"/>
              <a:t>Mediators</a:t>
            </a:r>
          </a:p>
          <a:p>
            <a:r>
              <a:rPr lang="en-US" dirty="0"/>
              <a:t>Employees</a:t>
            </a:r>
          </a:p>
          <a:p>
            <a:r>
              <a:rPr lang="en-US" dirty="0"/>
              <a:t>Future Employees</a:t>
            </a:r>
          </a:p>
          <a:p>
            <a:r>
              <a:rPr lang="en-US" dirty="0"/>
              <a:t>Public</a:t>
            </a:r>
          </a:p>
          <a:p>
            <a:r>
              <a:rPr lang="en-US" dirty="0"/>
              <a:t>Your Pocketbook</a:t>
            </a:r>
          </a:p>
        </p:txBody>
      </p:sp>
    </p:spTree>
    <p:extLst>
      <p:ext uri="{BB962C8B-B14F-4D97-AF65-F5344CB8AC3E}">
        <p14:creationId xmlns:p14="http://schemas.microsoft.com/office/powerpoint/2010/main" val="3834083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4246-4DC7-24CE-79C5-548F72BD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04" y="226756"/>
            <a:ext cx="17158163" cy="2376607"/>
          </a:xfrm>
        </p:spPr>
        <p:txBody>
          <a:bodyPr/>
          <a:lstStyle/>
          <a:p>
            <a:r>
              <a:rPr lang="en-US" dirty="0"/>
              <a:t>The Clients Say they Care, </a:t>
            </a:r>
            <a:br>
              <a:rPr lang="en-US" dirty="0"/>
            </a:br>
            <a:r>
              <a:rPr lang="en-US" dirty="0"/>
              <a:t>But do they Really?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AF2E-B0E7-D9A8-ADA1-C03543C24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Complaints about “Pitch Teams”</a:t>
            </a:r>
          </a:p>
          <a:p>
            <a:pPr marL="228600" indent="0">
              <a:buNone/>
            </a:pPr>
            <a:r>
              <a:rPr lang="en-US" dirty="0"/>
              <a:t>	-All talk, No Action Promotional Materials</a:t>
            </a:r>
          </a:p>
          <a:p>
            <a:r>
              <a:rPr lang="en-US" dirty="0"/>
              <a:t>Honesty About Shortcomings</a:t>
            </a:r>
          </a:p>
          <a:p>
            <a:r>
              <a:rPr lang="en-US" dirty="0"/>
              <a:t>Active Recruiting Efforts</a:t>
            </a:r>
          </a:p>
          <a:p>
            <a:r>
              <a:rPr lang="en-US" dirty="0"/>
              <a:t>ERG Programs, Mentoring, etc.</a:t>
            </a:r>
          </a:p>
          <a:p>
            <a:r>
              <a:rPr lang="en-US" dirty="0"/>
              <a:t>Not looking for Staffing Quotas</a:t>
            </a:r>
          </a:p>
          <a:p>
            <a:pPr marL="1206500" lvl="2" indent="0">
              <a:buNone/>
            </a:pPr>
            <a:r>
              <a:rPr lang="en-US" dirty="0"/>
              <a:t>	-Hurts Clients, Bottom Line, and that Person’s Development</a:t>
            </a:r>
          </a:p>
          <a:p>
            <a:pPr marL="711200" marR="0" lvl="0" indent="-482600" algn="l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ct val="108000"/>
              <a:buFontTx/>
              <a:buChar char="•"/>
              <a:tabLst/>
              <a:defRPr/>
            </a:pP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ill Sans"/>
                <a:sym typeface="Gill Sans"/>
              </a:rPr>
              <a:t>Seats at the Table </a:t>
            </a:r>
            <a:r>
              <a:rPr lang="en-US" dirty="0"/>
              <a:t>not just Entry through the Door</a:t>
            </a:r>
            <a:endParaRPr kumimoji="0" lang="en-US" sz="5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Gill Sans"/>
              <a:sym typeface="Gill Sans"/>
            </a:endParaRPr>
          </a:p>
          <a:p>
            <a:pPr marL="1206500" lvl="2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680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57148" indent="57148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57148" indent="57148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57148" indent="57148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57148" indent="57148" algn="l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roperties xmlns="http://www.imanage.com/work/xmlschema">
  <documentid>WORKSITE!12199139.1</documentid>
  <senderid>CHURCHMANB</senderid>
  <senderemail>CHURCHMANB@HALLEVANS.COM</senderemail>
  <lastmodified>2024-05-02T11:39:08.0000000-06:00</lastmodified>
  <database>WORKSITE</database>
</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DF51413842344A8190C692191814B" ma:contentTypeVersion="20" ma:contentTypeDescription="Create a new document." ma:contentTypeScope="" ma:versionID="0365a0b6cd46a9677f3888d28c85658c">
  <xsd:schema xmlns:xsd="http://www.w3.org/2001/XMLSchema" xmlns:xs="http://www.w3.org/2001/XMLSchema" xmlns:p="http://schemas.microsoft.com/office/2006/metadata/properties" xmlns:ns2="2ae8c995-2633-4483-aea2-6a0c61996a5c" xmlns:ns3="be4a20ea-1531-4875-bac1-9d8433a5d619" targetNamespace="http://schemas.microsoft.com/office/2006/metadata/properties" ma:root="true" ma:fieldsID="3522126b9c08d6cebbe6319a9680e0f7" ns2:_="" ns3:_="">
    <xsd:import namespace="2ae8c995-2633-4483-aea2-6a0c61996a5c"/>
    <xsd:import namespace="be4a20ea-1531-4875-bac1-9d8433a5d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c995-2633-4483-aea2-6a0c61996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dabcb0a-0c63-4f14-a754-2121c0d30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a20ea-1531-4875-bac1-9d8433a5d61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3d31be0-154d-49fa-9216-a56a0aacc3bd}" ma:internalName="TaxCatchAll" ma:showField="CatchAllData" ma:web="be4a20ea-1531-4875-bac1-9d8433a5d6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546BF-A92F-4B4C-A780-3883CD2AA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2B6B5F-EA2A-4ABD-937E-74DFC66268F5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DE193B4B-FBAE-49F9-A2E2-6EF9D8EDE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e8c995-2633-4483-aea2-6a0c61996a5c"/>
    <ds:schemaRef ds:uri="be4a20ea-1531-4875-bac1-9d8433a5d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822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</vt:lpstr>
      <vt:lpstr>Helvetica</vt:lpstr>
      <vt:lpstr>Lucida Grande</vt:lpstr>
      <vt:lpstr>Noto Sans Symbols</vt:lpstr>
      <vt:lpstr>White</vt:lpstr>
      <vt:lpstr>PowerPoint Presentation</vt:lpstr>
      <vt:lpstr>All Aboard! Hopping on the Diversity, Equity and Inclusion Bus Before You Get Left at the Station</vt:lpstr>
      <vt:lpstr>What is Considered “Diverse?”</vt:lpstr>
      <vt:lpstr>Are we there yet?</vt:lpstr>
      <vt:lpstr>Why Does It Matter?</vt:lpstr>
      <vt:lpstr>The Current Scorecard</vt:lpstr>
      <vt:lpstr>What Can I Do to Support DEI Efforts?</vt:lpstr>
      <vt:lpstr>Who Really Cares Anyway?</vt:lpstr>
      <vt:lpstr>The Clients Say they Care,  But do they Really?</vt:lpstr>
      <vt:lpstr>What If It Still Seems Like Too Much Effort?</vt:lpstr>
      <vt:lpstr>I Think My Company is Doing Well….</vt:lpstr>
      <vt:lpstr>Activity</vt:lpstr>
      <vt:lpstr>Unconscious Bias</vt:lpstr>
      <vt:lpstr>Jennifer v. John Study</vt:lpstr>
      <vt:lpstr>Steven v. Raj</vt:lpstr>
      <vt:lpstr>The Study of Thomas</vt:lpstr>
      <vt:lpstr>Combatting Unconscious Bias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Michelle Jones</cp:lastModifiedBy>
  <cp:revision>3</cp:revision>
  <dcterms:modified xsi:type="dcterms:W3CDTF">2024-05-06T18:40:04Z</dcterms:modified>
</cp:coreProperties>
</file>