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6"/>
  </p:notesMasterIdLst>
  <p:sldIdLst>
    <p:sldId id="256" r:id="rId4"/>
    <p:sldId id="257" r:id="rId5"/>
    <p:sldId id="259" r:id="rId6"/>
    <p:sldId id="366" r:id="rId7"/>
    <p:sldId id="353" r:id="rId8"/>
    <p:sldId id="352" r:id="rId9"/>
    <p:sldId id="355" r:id="rId10"/>
    <p:sldId id="367" r:id="rId11"/>
    <p:sldId id="340" r:id="rId12"/>
    <p:sldId id="345" r:id="rId13"/>
    <p:sldId id="347" r:id="rId14"/>
    <p:sldId id="342" r:id="rId15"/>
    <p:sldId id="343" r:id="rId16"/>
    <p:sldId id="344" r:id="rId17"/>
    <p:sldId id="351" r:id="rId18"/>
    <p:sldId id="348" r:id="rId19"/>
    <p:sldId id="350" r:id="rId20"/>
    <p:sldId id="362" r:id="rId21"/>
    <p:sldId id="349" r:id="rId22"/>
    <p:sldId id="363" r:id="rId23"/>
    <p:sldId id="357" r:id="rId24"/>
    <p:sldId id="358" r:id="rId25"/>
    <p:sldId id="359" r:id="rId26"/>
    <p:sldId id="360" r:id="rId27"/>
    <p:sldId id="361" r:id="rId28"/>
    <p:sldId id="368" r:id="rId29"/>
    <p:sldId id="369" r:id="rId30"/>
    <p:sldId id="364" r:id="rId31"/>
    <p:sldId id="268" r:id="rId32"/>
    <p:sldId id="337" r:id="rId33"/>
    <p:sldId id="338" r:id="rId34"/>
    <p:sldId id="365" r:id="rId35"/>
  </p:sldIdLst>
  <p:sldSz cx="24384000" cy="137160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1pPr>
    <a:lvl2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2pPr>
    <a:lvl3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3pPr>
    <a:lvl4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4pPr>
    <a:lvl5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5pPr>
    <a:lvl6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6pPr>
    <a:lvl7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7pPr>
    <a:lvl8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8pPr>
    <a:lvl9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852" y="7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theme" Target="theme/theme1.xml" Id="rId39" /><Relationship Type="http://schemas.openxmlformats.org/officeDocument/2006/relationships/slide" Target="slides/slide18.xml" Id="rId21" /><Relationship Type="http://schemas.openxmlformats.org/officeDocument/2006/relationships/slide" Target="slides/slide31.xml" Id="rId34"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slide" Target="slides/slide30.xml" Id="rId33" /><Relationship Type="http://schemas.openxmlformats.org/officeDocument/2006/relationships/viewProps" Target="viewProps.xml" Id="rId38" /><Relationship Type="http://schemas.openxmlformats.org/officeDocument/2006/relationships/customXml" Target="../customXml/item2.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26.xml" Id="rId29" /><Relationship Type="http://schemas.openxmlformats.org/officeDocument/2006/relationships/customXml" Target="../customXml/item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9.xml" Id="rId32" /><Relationship Type="http://schemas.openxmlformats.org/officeDocument/2006/relationships/presProps" Target="presProps.xml" Id="rId37" /><Relationship Type="http://schemas.openxmlformats.org/officeDocument/2006/relationships/tableStyles" Target="tableStyles.xml" Id="rId40"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notesMaster" Target="notesMasters/notesMaster1.xml" Id="rId36"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28.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slide" Target="slides/slide32.xml" Id="rId35" /><Relationship Type="http://schemas.openxmlformats.org/officeDocument/2006/relationships/slide" Target="slides/slide5.xml" Id="rId8" /><Relationship Type="http://schemas.openxmlformats.org/officeDocument/2006/relationships/slideMaster" Target="slideMasters/slideMaster1.xml" Id="rId3" /><Relationship Type="http://schemas.openxmlformats.org/officeDocument/2006/relationships/customXml" Target="/customXML/item3.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396875" y="692150"/>
            <a:ext cx="6156325" cy="3463925"/>
          </a:xfrm>
          <a:prstGeom prst="rect">
            <a:avLst/>
          </a:prstGeom>
        </p:spPr>
        <p:txBody>
          <a:bodyPr lIns="92492" tIns="46246" rIns="92492" bIns="46246"/>
          <a:lstStyle/>
          <a:p>
            <a:endParaRPr/>
          </a:p>
        </p:txBody>
      </p:sp>
      <p:sp>
        <p:nvSpPr>
          <p:cNvPr id="54" name="Shape 54"/>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cSld>
  <p:clrMap bg1="lt1" tx1="dk1" bg2="lt2" tx2="dk2" accent1="accent1" accent2="accent2" accent3="accent3" accent4="accent4" accent5="accent5" accent6="accent6" hlink="hlink" folHlink="folHlink"/>
  <p:notesStyle>
    <a:lvl1pPr defTabSz="821529" latinLnBrk="0">
      <a:defRPr sz="3000">
        <a:latin typeface="+mn-lt"/>
        <a:ea typeface="+mn-ea"/>
        <a:cs typeface="+mn-cs"/>
        <a:sym typeface="Lucida Grande"/>
      </a:defRPr>
    </a:lvl1pPr>
    <a:lvl2pPr indent="228600" defTabSz="821529" latinLnBrk="0">
      <a:defRPr sz="3000">
        <a:latin typeface="+mn-lt"/>
        <a:ea typeface="+mn-ea"/>
        <a:cs typeface="+mn-cs"/>
        <a:sym typeface="Lucida Grande"/>
      </a:defRPr>
    </a:lvl2pPr>
    <a:lvl3pPr indent="457200" defTabSz="821529" latinLnBrk="0">
      <a:defRPr sz="3000">
        <a:latin typeface="+mn-lt"/>
        <a:ea typeface="+mn-ea"/>
        <a:cs typeface="+mn-cs"/>
        <a:sym typeface="Lucida Grande"/>
      </a:defRPr>
    </a:lvl3pPr>
    <a:lvl4pPr indent="685800" defTabSz="821529" latinLnBrk="0">
      <a:defRPr sz="3000">
        <a:latin typeface="+mn-lt"/>
        <a:ea typeface="+mn-ea"/>
        <a:cs typeface="+mn-cs"/>
        <a:sym typeface="Lucida Grande"/>
      </a:defRPr>
    </a:lvl4pPr>
    <a:lvl5pPr indent="914400" defTabSz="821529" latinLnBrk="0">
      <a:defRPr sz="3000">
        <a:latin typeface="+mn-lt"/>
        <a:ea typeface="+mn-ea"/>
        <a:cs typeface="+mn-cs"/>
        <a:sym typeface="Lucida Grande"/>
      </a:defRPr>
    </a:lvl5pPr>
    <a:lvl6pPr indent="1143000" defTabSz="821529" latinLnBrk="0">
      <a:defRPr sz="3000">
        <a:latin typeface="+mn-lt"/>
        <a:ea typeface="+mn-ea"/>
        <a:cs typeface="+mn-cs"/>
        <a:sym typeface="Lucida Grande"/>
      </a:defRPr>
    </a:lvl6pPr>
    <a:lvl7pPr indent="1371600" defTabSz="821529" latinLnBrk="0">
      <a:defRPr sz="3000">
        <a:latin typeface="+mn-lt"/>
        <a:ea typeface="+mn-ea"/>
        <a:cs typeface="+mn-cs"/>
        <a:sym typeface="Lucida Grande"/>
      </a:defRPr>
    </a:lvl7pPr>
    <a:lvl8pPr indent="1600200" defTabSz="821529" latinLnBrk="0">
      <a:defRPr sz="3000">
        <a:latin typeface="+mn-lt"/>
        <a:ea typeface="+mn-ea"/>
        <a:cs typeface="+mn-cs"/>
        <a:sym typeface="Lucida Grande"/>
      </a:defRPr>
    </a:lvl8pPr>
    <a:lvl9pPr indent="1828800" defTabSz="821529" latinLnBrk="0">
      <a:defRPr sz="30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449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6335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8421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317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155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949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880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420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042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711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79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452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451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18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69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2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230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765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320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06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842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706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creen">
    <p:spTree>
      <p:nvGrpSpPr>
        <p:cNvPr id="1" name=""/>
        <p:cNvGrpSpPr/>
        <p:nvPr/>
      </p:nvGrpSpPr>
      <p:grpSpPr>
        <a:xfrm>
          <a:off x="0" y="0"/>
          <a:ext cx="0" cy="0"/>
          <a:chOff x="0" y="0"/>
          <a:chExt cx="0" cy="0"/>
        </a:xfrm>
      </p:grpSpPr>
      <p:pic>
        <p:nvPicPr>
          <p:cNvPr id="12" name="Transportation2 Slide144.jpg" descr="Transportation2 Slide144.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Title">
    <p:spTree>
      <p:nvGrpSpPr>
        <p:cNvPr id="1" name=""/>
        <p:cNvGrpSpPr/>
        <p:nvPr/>
      </p:nvGrpSpPr>
      <p:grpSpPr>
        <a:xfrm>
          <a:off x="0" y="0"/>
          <a:ext cx="0" cy="0"/>
          <a:chOff x="0" y="0"/>
          <a:chExt cx="0" cy="0"/>
        </a:xfrm>
      </p:grpSpPr>
      <p:pic>
        <p:nvPicPr>
          <p:cNvPr id="20" name="Transportation2 Slide2144.jpg" descr="Transportation2 Slide2144.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1" name="Title Text"/>
          <p:cNvSpPr txBox="1">
            <a:spLocks noGrp="1"/>
          </p:cNvSpPr>
          <p:nvPr>
            <p:ph type="title"/>
          </p:nvPr>
        </p:nvSpPr>
        <p:spPr>
          <a:xfrm>
            <a:off x="11918722" y="7683371"/>
            <a:ext cx="11452019" cy="5334386"/>
          </a:xfrm>
          <a:prstGeom prst="rect">
            <a:avLst/>
          </a:prstGeom>
        </p:spPr>
        <p:txBody>
          <a:bodyPr anchor="t"/>
          <a:lstStyle>
            <a:lvl1pPr algn="ct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470" y="712775"/>
            <a:ext cx="22787020" cy="2210348"/>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701465" y="3034637"/>
            <a:ext cx="21031200" cy="8702675"/>
          </a:xfrm>
        </p:spPr>
        <p:txBody>
          <a:bodyPr/>
          <a:lstStyle>
            <a:lvl1pPr marL="914400" indent="-914400">
              <a:lnSpc>
                <a:spcPct val="100000"/>
              </a:lnSpc>
              <a:spcAft>
                <a:spcPts val="1200"/>
              </a:spcAft>
              <a:buClr>
                <a:srgbClr val="147BD1"/>
              </a:buClr>
              <a:buFont typeface="Arial" panose="020B0604020202020204" pitchFamily="34" charset="0"/>
              <a:buChar char="•"/>
              <a:defRPr/>
            </a:lvl1pPr>
            <a:lvl2pPr marL="1828800" indent="-914400">
              <a:lnSpc>
                <a:spcPct val="100000"/>
              </a:lnSpc>
              <a:spcAft>
                <a:spcPts val="1200"/>
              </a:spcAft>
              <a:buClr>
                <a:srgbClr val="147BD1"/>
              </a:buClr>
              <a:buFont typeface="Arial" panose="020B0604020202020204" pitchFamily="34" charset="0"/>
              <a:buChar char="•"/>
              <a:defRPr/>
            </a:lvl2pPr>
            <a:lvl3pPr marL="2743200" indent="-914400">
              <a:lnSpc>
                <a:spcPct val="100000"/>
              </a:lnSpc>
              <a:spcAft>
                <a:spcPts val="1200"/>
              </a:spcAft>
              <a:buClr>
                <a:srgbClr val="147BD1"/>
              </a:buClr>
              <a:buFont typeface="Arial" panose="020B0604020202020204" pitchFamily="34" charset="0"/>
              <a:buChar char="•"/>
              <a:defRPr/>
            </a:lvl3pPr>
            <a:lvl4pPr marL="3657600" indent="-914400">
              <a:lnSpc>
                <a:spcPct val="100000"/>
              </a:lnSpc>
              <a:spcAft>
                <a:spcPts val="1200"/>
              </a:spcAft>
              <a:buClr>
                <a:srgbClr val="147BD1"/>
              </a:buClr>
              <a:buFont typeface="Arial" panose="020B0604020202020204" pitchFamily="34" charset="0"/>
              <a:buChar char="•"/>
              <a:defRPr/>
            </a:lvl4pPr>
            <a:lvl5pPr marL="4572000" indent="-914400">
              <a:lnSpc>
                <a:spcPct val="100000"/>
              </a:lnSpc>
              <a:spcAft>
                <a:spcPts val="1200"/>
              </a:spcAft>
              <a:buClr>
                <a:srgbClr val="147BD1"/>
              </a:buClr>
              <a:buFont typeface="Arial" panose="020B0604020202020204" pitchFamily="34" charset="0"/>
              <a:buChar char="•"/>
              <a:defRPr/>
            </a:lvl5p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2F7AE713-EA6A-428D-9E05-77E6F5FAE0DE}"/>
              </a:ext>
            </a:extLst>
          </p:cNvPr>
          <p:cNvSpPr>
            <a:spLocks noGrp="1"/>
          </p:cNvSpPr>
          <p:nvPr>
            <p:ph type="dt" sz="half" idx="10"/>
          </p:nvPr>
        </p:nvSpPr>
        <p:spPr>
          <a:xfrm>
            <a:off x="1676401" y="13041275"/>
            <a:ext cx="2736850" cy="762000"/>
          </a:xfrm>
          <a:prstGeom prst="rect">
            <a:avLst/>
          </a:prstGeom>
        </p:spPr>
        <p:txBody>
          <a:bodyPr/>
          <a:lstStyle>
            <a:lvl1pPr>
              <a:defRPr sz="2800">
                <a:solidFill>
                  <a:schemeClr val="bg1"/>
                </a:solidFill>
              </a:defRPr>
            </a:lvl1pPr>
          </a:lstStyle>
          <a:p>
            <a:fld id="{69CA9D5F-CD75-48A6-8E22-335AFD976033}" type="datetimeFigureOut">
              <a:rPr lang="en-US" smtClean="0"/>
              <a:t>4/28/2024</a:t>
            </a:fld>
            <a:endParaRPr lang="en-US"/>
          </a:p>
        </p:txBody>
      </p:sp>
      <p:sp>
        <p:nvSpPr>
          <p:cNvPr id="8" name="Footer Placeholder 4">
            <a:extLst>
              <a:ext uri="{FF2B5EF4-FFF2-40B4-BE49-F238E27FC236}">
                <a16:creationId xmlns:a16="http://schemas.microsoft.com/office/drawing/2014/main" id="{5EAA5A60-337C-466E-A138-EC2D62D593A1}"/>
              </a:ext>
            </a:extLst>
          </p:cNvPr>
          <p:cNvSpPr>
            <a:spLocks noGrp="1"/>
          </p:cNvSpPr>
          <p:nvPr>
            <p:ph type="ftr" sz="quarter" idx="11"/>
          </p:nvPr>
        </p:nvSpPr>
        <p:spPr>
          <a:xfrm>
            <a:off x="4971011" y="13014944"/>
            <a:ext cx="9328278" cy="762000"/>
          </a:xfrm>
          <a:prstGeom prst="rect">
            <a:avLst/>
          </a:prstGeom>
        </p:spPr>
        <p:txBody>
          <a:bodyPr/>
          <a:lstStyle>
            <a:lvl1pPr>
              <a:defRPr sz="28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5BCBD421-C2A1-48C6-98D2-D1CAB2548955}"/>
              </a:ext>
            </a:extLst>
          </p:cNvPr>
          <p:cNvSpPr>
            <a:spLocks noGrp="1"/>
          </p:cNvSpPr>
          <p:nvPr>
            <p:ph type="sldNum" sz="quarter" idx="12"/>
          </p:nvPr>
        </p:nvSpPr>
        <p:spPr>
          <a:xfrm>
            <a:off x="21974142" y="12954000"/>
            <a:ext cx="1225096" cy="762000"/>
          </a:xfrm>
          <a:prstGeom prst="rect">
            <a:avLst/>
          </a:prstGeom>
        </p:spPr>
        <p:txBody>
          <a:bodyPr/>
          <a:lstStyle>
            <a:lvl1pPr>
              <a:defRPr sz="2800">
                <a:solidFill>
                  <a:schemeClr val="bg1"/>
                </a:solidFill>
              </a:defRPr>
            </a:lvl1pPr>
          </a:lstStyle>
          <a:p>
            <a:fld id="{15F2A0B9-C15D-471A-9FFE-4BBAA418B254}" type="slidenum">
              <a:rPr lang="en-US" smtClean="0"/>
              <a:t>‹#›</a:t>
            </a:fld>
            <a:endParaRPr lang="en-US"/>
          </a:p>
        </p:txBody>
      </p:sp>
    </p:spTree>
    <p:extLst>
      <p:ext uri="{BB962C8B-B14F-4D97-AF65-F5344CB8AC3E}">
        <p14:creationId xmlns:p14="http://schemas.microsoft.com/office/powerpoint/2010/main" val="137746649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ítulo 1"/>
          <p:cNvSpPr>
            <a:spLocks noGrp="1"/>
          </p:cNvSpPr>
          <p:nvPr>
            <p:ph type="title"/>
          </p:nvPr>
        </p:nvSpPr>
        <p:spPr>
          <a:xfrm>
            <a:off x="876054" y="825979"/>
            <a:ext cx="18318480" cy="2218114"/>
          </a:xfrm>
        </p:spPr>
        <p:txBody>
          <a:bodyPr/>
          <a:lstStyle>
            <a:lvl1pPr algn="l">
              <a:defRPr>
                <a:solidFill>
                  <a:schemeClr val="bg1"/>
                </a:solidFill>
              </a:defRPr>
            </a:lvl1pPr>
          </a:lstStyle>
          <a:p>
            <a:r>
              <a:rPr lang="en-US"/>
              <a:t>Click to edit Master title style</a:t>
            </a:r>
            <a:endParaRPr lang="en-GB"/>
          </a:p>
        </p:txBody>
      </p:sp>
      <p:sp>
        <p:nvSpPr>
          <p:cNvPr id="11" name="Marcador de contenido 2"/>
          <p:cNvSpPr>
            <a:spLocks noGrp="1"/>
          </p:cNvSpPr>
          <p:nvPr>
            <p:ph sz="half" idx="13" hasCustomPrompt="1"/>
          </p:nvPr>
        </p:nvSpPr>
        <p:spPr>
          <a:xfrm>
            <a:off x="964541" y="3108962"/>
            <a:ext cx="18318480" cy="8938720"/>
          </a:xfrm>
        </p:spPr>
        <p:txBody>
          <a:bodyPr/>
          <a:lstStyle>
            <a:lvl1pPr marL="914400" indent="-914400">
              <a:buClr>
                <a:srgbClr val="147BD1"/>
              </a:buClr>
              <a:buSzPct val="150000"/>
              <a:buFont typeface="Arial" panose="020B0604020202020204" pitchFamily="34" charset="0"/>
              <a:buChar char="•"/>
              <a:defRPr sz="4800">
                <a:solidFill>
                  <a:srgbClr val="012056"/>
                </a:solidFill>
              </a:defRPr>
            </a:lvl1pPr>
            <a:lvl2pPr marL="1600200" indent="-685800">
              <a:buClr>
                <a:srgbClr val="147BD1"/>
              </a:buClr>
              <a:buSzPct val="150000"/>
              <a:buFont typeface="Arial" panose="020B0604020202020204" pitchFamily="34" charset="0"/>
              <a:buChar char="•"/>
              <a:defRPr sz="4400">
                <a:solidFill>
                  <a:srgbClr val="012056"/>
                </a:solidFill>
              </a:defRPr>
            </a:lvl2pPr>
            <a:lvl3pPr marL="2514600" indent="-685800">
              <a:buClr>
                <a:srgbClr val="147BD1"/>
              </a:buClr>
              <a:buSzPct val="150000"/>
              <a:buFont typeface="Arial" panose="020B0604020202020204" pitchFamily="34" charset="0"/>
              <a:buChar char="•"/>
              <a:defRPr sz="4000">
                <a:solidFill>
                  <a:srgbClr val="012056"/>
                </a:solidFill>
              </a:defRPr>
            </a:lvl3pPr>
            <a:lvl4pPr marL="3429000" indent="-685800">
              <a:buClr>
                <a:srgbClr val="147BD1"/>
              </a:buClr>
              <a:buSzPct val="150000"/>
              <a:buFont typeface="Arial" panose="020B0604020202020204" pitchFamily="34" charset="0"/>
              <a:buChar char="•"/>
              <a:defRPr sz="3600">
                <a:solidFill>
                  <a:srgbClr val="012056"/>
                </a:solidFill>
              </a:defRPr>
            </a:lvl4pPr>
            <a:lvl5pPr marL="4229100" indent="-571500">
              <a:buClr>
                <a:srgbClr val="147BD1"/>
              </a:buClr>
              <a:buSzPct val="150000"/>
              <a:buFont typeface="Arial" panose="020B0604020202020204" pitchFamily="34" charset="0"/>
              <a:buChar char="•"/>
              <a:defRPr sz="3200">
                <a:solidFill>
                  <a:srgbClr val="012056"/>
                </a:solidFill>
              </a:defRPr>
            </a:lvl5p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864236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resenters">
    <p:spTree>
      <p:nvGrpSpPr>
        <p:cNvPr id="1" name=""/>
        <p:cNvGrpSpPr/>
        <p:nvPr/>
      </p:nvGrpSpPr>
      <p:grpSpPr>
        <a:xfrm>
          <a:off x="0" y="0"/>
          <a:ext cx="0" cy="0"/>
          <a:chOff x="0" y="0"/>
          <a:chExt cx="0" cy="0"/>
        </a:xfrm>
      </p:grpSpPr>
      <p:sp>
        <p:nvSpPr>
          <p:cNvPr id="38" name="Headshot_.jpg"/>
          <p:cNvSpPr>
            <a:spLocks noGrp="1"/>
          </p:cNvSpPr>
          <p:nvPr>
            <p:ph type="pic" sz="quarter" idx="21"/>
          </p:nvPr>
        </p:nvSpPr>
        <p:spPr>
          <a:xfrm>
            <a:off x="2307025" y="3850592"/>
            <a:ext cx="3596804" cy="4290041"/>
          </a:xfrm>
          <a:prstGeom prst="rect">
            <a:avLst/>
          </a:prstGeom>
        </p:spPr>
        <p:txBody>
          <a:bodyPr lIns="91439" tIns="45719" rIns="91439" bIns="45719">
            <a:noAutofit/>
          </a:bodyPr>
          <a:lstStyle/>
          <a:p>
            <a:endParaRPr/>
          </a:p>
        </p:txBody>
      </p:sp>
      <p:sp>
        <p:nvSpPr>
          <p:cNvPr id="39" name="Name…"/>
          <p:cNvSpPr>
            <a:spLocks noGrp="1"/>
          </p:cNvSpPr>
          <p:nvPr>
            <p:ph type="body" sz="quarter" idx="22"/>
          </p:nvPr>
        </p:nvSpPr>
        <p:spPr>
          <a:xfrm>
            <a:off x="2276664" y="8242232"/>
            <a:ext cx="3657601" cy="2330451"/>
          </a:xfrm>
          <a:prstGeom prst="roundRect">
            <a:avLst>
              <a:gd name="adj" fmla="val 0"/>
            </a:avLst>
          </a:prstGeom>
          <a:solidFill>
            <a:srgbClr val="000000">
              <a:alpha val="0"/>
            </a:srgbClr>
          </a:solidFill>
        </p:spPr>
        <p:txBody>
          <a:bodyPr lIns="50800" tIns="50800" rIns="50800" bIns="50800">
            <a:noAutofit/>
          </a:bodyPr>
          <a:lstStyle/>
          <a:p>
            <a:pPr marL="0" marR="57148" indent="57148" defTabSz="457200">
              <a:lnSpc>
                <a:spcPct val="150000"/>
              </a:lnSpc>
              <a:buClrTx/>
              <a:buSzTx/>
              <a:buNone/>
              <a:defRPr sz="2400" b="1">
                <a:uFillTx/>
                <a:latin typeface="+mj-lt"/>
                <a:ea typeface="+mj-ea"/>
                <a:cs typeface="+mj-cs"/>
                <a:sym typeface="Helvetica"/>
              </a:defRPr>
            </a:pPr>
            <a:r>
              <a:t>Name</a:t>
            </a:r>
          </a:p>
          <a:p>
            <a:pPr marL="0" marR="57148" indent="57148" defTabSz="457200">
              <a:lnSpc>
                <a:spcPct val="150000"/>
              </a:lnSpc>
              <a:buClrTx/>
              <a:buSzTx/>
              <a:buNone/>
              <a:defRPr sz="2000" i="1">
                <a:uFillTx/>
                <a:latin typeface="+mj-lt"/>
                <a:ea typeface="+mj-ea"/>
                <a:cs typeface="+mj-cs"/>
                <a:sym typeface="Helvetica"/>
              </a:defRPr>
            </a:pPr>
            <a:r>
              <a:t>Title</a:t>
            </a:r>
          </a:p>
          <a:p>
            <a:pPr marL="0" marR="57148" indent="57148" defTabSz="457200">
              <a:lnSpc>
                <a:spcPct val="150000"/>
              </a:lnSpc>
              <a:buClrTx/>
              <a:buSzTx/>
              <a:buNone/>
              <a:defRPr sz="2000">
                <a:uFillTx/>
                <a:latin typeface="+mj-lt"/>
                <a:ea typeface="+mj-ea"/>
                <a:cs typeface="+mj-cs"/>
                <a:sym typeface="Helvetica"/>
              </a:defRPr>
            </a:pPr>
            <a:r>
              <a:t>Company</a:t>
            </a:r>
          </a:p>
          <a:p>
            <a:pPr marL="0" marR="57148" indent="57148" defTabSz="457200">
              <a:lnSpc>
                <a:spcPct val="150000"/>
              </a:lnSpc>
              <a:buClrTx/>
              <a:buSzTx/>
              <a:buNone/>
              <a:defRPr sz="2000">
                <a:uFillTx/>
                <a:latin typeface="+mj-lt"/>
                <a:ea typeface="+mj-ea"/>
                <a:cs typeface="+mj-cs"/>
                <a:sym typeface="Helvetica"/>
              </a:defRPr>
            </a:pPr>
            <a:r>
              <a:t>Email</a:t>
            </a:r>
          </a:p>
          <a:p>
            <a:pPr marL="0" marR="57148" indent="57148" defTabSz="457200">
              <a:lnSpc>
                <a:spcPct val="150000"/>
              </a:lnSpc>
              <a:buClrTx/>
              <a:buSzTx/>
              <a:buNone/>
              <a:defRPr sz="2000">
                <a:uFillTx/>
                <a:latin typeface="+mj-lt"/>
                <a:ea typeface="+mj-ea"/>
                <a:cs typeface="+mj-cs"/>
                <a:sym typeface="Helvetica"/>
              </a:defRPr>
            </a:pPr>
            <a:r>
              <a:t>Phone</a:t>
            </a:r>
          </a:p>
        </p:txBody>
      </p:sp>
      <p:sp>
        <p:nvSpPr>
          <p:cNvPr id="40" name="Headshot_.jpg"/>
          <p:cNvSpPr>
            <a:spLocks noGrp="1"/>
          </p:cNvSpPr>
          <p:nvPr>
            <p:ph type="pic" sz="quarter" idx="23"/>
          </p:nvPr>
        </p:nvSpPr>
        <p:spPr>
          <a:xfrm>
            <a:off x="7689606" y="3850592"/>
            <a:ext cx="3596807" cy="4290041"/>
          </a:xfrm>
          <a:prstGeom prst="rect">
            <a:avLst/>
          </a:prstGeom>
        </p:spPr>
        <p:txBody>
          <a:bodyPr lIns="91439" tIns="45719" rIns="91439" bIns="45719">
            <a:noAutofit/>
          </a:bodyPr>
          <a:lstStyle/>
          <a:p>
            <a:endParaRPr/>
          </a:p>
        </p:txBody>
      </p:sp>
      <p:sp>
        <p:nvSpPr>
          <p:cNvPr id="41" name="Name…"/>
          <p:cNvSpPr>
            <a:spLocks noGrp="1"/>
          </p:cNvSpPr>
          <p:nvPr>
            <p:ph type="body" sz="quarter" idx="24"/>
          </p:nvPr>
        </p:nvSpPr>
        <p:spPr>
          <a:xfrm>
            <a:off x="7659245" y="8242233"/>
            <a:ext cx="3657601" cy="2330451"/>
          </a:xfrm>
          <a:prstGeom prst="roundRect">
            <a:avLst>
              <a:gd name="adj" fmla="val 0"/>
            </a:avLst>
          </a:prstGeom>
          <a:solidFill>
            <a:srgbClr val="000000">
              <a:alpha val="0"/>
            </a:srgbClr>
          </a:solidFill>
        </p:spPr>
        <p:txBody>
          <a:bodyPr lIns="50800" tIns="50800" rIns="50800" bIns="50800">
            <a:noAutofit/>
          </a:bodyPr>
          <a:lstStyle/>
          <a:p>
            <a:pPr marL="0" marR="57148" indent="57148" defTabSz="457200">
              <a:lnSpc>
                <a:spcPct val="150000"/>
              </a:lnSpc>
              <a:buClrTx/>
              <a:buSzTx/>
              <a:buNone/>
              <a:defRPr sz="2400" b="1">
                <a:uFillTx/>
                <a:latin typeface="+mj-lt"/>
                <a:ea typeface="+mj-ea"/>
                <a:cs typeface="+mj-cs"/>
                <a:sym typeface="Helvetica"/>
              </a:defRPr>
            </a:pPr>
            <a:r>
              <a:t>Name</a:t>
            </a:r>
          </a:p>
          <a:p>
            <a:pPr marL="0" marR="57148" indent="57148" defTabSz="457200">
              <a:lnSpc>
                <a:spcPct val="150000"/>
              </a:lnSpc>
              <a:buClrTx/>
              <a:buSzTx/>
              <a:buNone/>
              <a:defRPr sz="2000" i="1">
                <a:uFillTx/>
                <a:latin typeface="+mj-lt"/>
                <a:ea typeface="+mj-ea"/>
                <a:cs typeface="+mj-cs"/>
                <a:sym typeface="Helvetica"/>
              </a:defRPr>
            </a:pPr>
            <a:r>
              <a:t>Title</a:t>
            </a:r>
          </a:p>
          <a:p>
            <a:pPr marL="0" marR="57148" indent="57148" defTabSz="457200">
              <a:lnSpc>
                <a:spcPct val="150000"/>
              </a:lnSpc>
              <a:buClrTx/>
              <a:buSzTx/>
              <a:buNone/>
              <a:defRPr sz="2000">
                <a:uFillTx/>
                <a:latin typeface="+mj-lt"/>
                <a:ea typeface="+mj-ea"/>
                <a:cs typeface="+mj-cs"/>
                <a:sym typeface="Helvetica"/>
              </a:defRPr>
            </a:pPr>
            <a:r>
              <a:t>Company</a:t>
            </a:r>
          </a:p>
          <a:p>
            <a:pPr marL="0" marR="57148" indent="57148" defTabSz="457200">
              <a:lnSpc>
                <a:spcPct val="150000"/>
              </a:lnSpc>
              <a:buClrTx/>
              <a:buSzTx/>
              <a:buNone/>
              <a:defRPr sz="2000">
                <a:uFillTx/>
                <a:latin typeface="+mj-lt"/>
                <a:ea typeface="+mj-ea"/>
                <a:cs typeface="+mj-cs"/>
                <a:sym typeface="Helvetica"/>
              </a:defRPr>
            </a:pPr>
            <a:r>
              <a:t>Email</a:t>
            </a:r>
          </a:p>
          <a:p>
            <a:pPr marL="0" marR="57148" indent="57148" defTabSz="457200">
              <a:lnSpc>
                <a:spcPct val="150000"/>
              </a:lnSpc>
              <a:buClrTx/>
              <a:buSzTx/>
              <a:buNone/>
              <a:defRPr sz="2000">
                <a:uFillTx/>
                <a:latin typeface="+mj-lt"/>
                <a:ea typeface="+mj-ea"/>
                <a:cs typeface="+mj-cs"/>
                <a:sym typeface="Helvetica"/>
              </a:defRPr>
            </a:pPr>
            <a:r>
              <a:t>Phone</a:t>
            </a:r>
          </a:p>
        </p:txBody>
      </p:sp>
      <p:sp>
        <p:nvSpPr>
          <p:cNvPr id="42" name="Headshot_.jpg"/>
          <p:cNvSpPr>
            <a:spLocks noGrp="1"/>
          </p:cNvSpPr>
          <p:nvPr>
            <p:ph type="pic" sz="quarter" idx="25"/>
          </p:nvPr>
        </p:nvSpPr>
        <p:spPr>
          <a:xfrm>
            <a:off x="13072185" y="3850592"/>
            <a:ext cx="3596807" cy="4290041"/>
          </a:xfrm>
          <a:prstGeom prst="rect">
            <a:avLst/>
          </a:prstGeom>
        </p:spPr>
        <p:txBody>
          <a:bodyPr lIns="91439" tIns="45719" rIns="91439" bIns="45719">
            <a:noAutofit/>
          </a:bodyPr>
          <a:lstStyle/>
          <a:p>
            <a:endParaRPr/>
          </a:p>
        </p:txBody>
      </p:sp>
      <p:sp>
        <p:nvSpPr>
          <p:cNvPr id="43" name="Name…"/>
          <p:cNvSpPr>
            <a:spLocks noGrp="1"/>
          </p:cNvSpPr>
          <p:nvPr>
            <p:ph type="body" sz="quarter" idx="26"/>
          </p:nvPr>
        </p:nvSpPr>
        <p:spPr>
          <a:xfrm>
            <a:off x="13041824" y="8242410"/>
            <a:ext cx="3657601" cy="2330451"/>
          </a:xfrm>
          <a:prstGeom prst="roundRect">
            <a:avLst>
              <a:gd name="adj" fmla="val 0"/>
            </a:avLst>
          </a:prstGeom>
          <a:solidFill>
            <a:srgbClr val="000000">
              <a:alpha val="0"/>
            </a:srgbClr>
          </a:solidFill>
        </p:spPr>
        <p:txBody>
          <a:bodyPr lIns="50800" tIns="50800" rIns="50800" bIns="50800">
            <a:noAutofit/>
          </a:bodyPr>
          <a:lstStyle/>
          <a:p>
            <a:pPr marL="0" marR="57148" indent="57148" defTabSz="457200">
              <a:lnSpc>
                <a:spcPct val="150000"/>
              </a:lnSpc>
              <a:buClrTx/>
              <a:buSzTx/>
              <a:buNone/>
              <a:defRPr sz="2400" b="1">
                <a:uFillTx/>
                <a:latin typeface="+mj-lt"/>
                <a:ea typeface="+mj-ea"/>
                <a:cs typeface="+mj-cs"/>
                <a:sym typeface="Helvetica"/>
              </a:defRPr>
            </a:pPr>
            <a:r>
              <a:t>Name</a:t>
            </a:r>
          </a:p>
          <a:p>
            <a:pPr marL="0" marR="57148" indent="57148" defTabSz="457200">
              <a:lnSpc>
                <a:spcPct val="150000"/>
              </a:lnSpc>
              <a:buClrTx/>
              <a:buSzTx/>
              <a:buNone/>
              <a:defRPr sz="2000" i="1">
                <a:uFillTx/>
                <a:latin typeface="+mj-lt"/>
                <a:ea typeface="+mj-ea"/>
                <a:cs typeface="+mj-cs"/>
                <a:sym typeface="Helvetica"/>
              </a:defRPr>
            </a:pPr>
            <a:r>
              <a:t>Title</a:t>
            </a:r>
          </a:p>
          <a:p>
            <a:pPr marL="0" marR="57148" indent="57148" defTabSz="457200">
              <a:lnSpc>
                <a:spcPct val="150000"/>
              </a:lnSpc>
              <a:buClrTx/>
              <a:buSzTx/>
              <a:buNone/>
              <a:defRPr sz="2000">
                <a:uFillTx/>
                <a:latin typeface="+mj-lt"/>
                <a:ea typeface="+mj-ea"/>
                <a:cs typeface="+mj-cs"/>
                <a:sym typeface="Helvetica"/>
              </a:defRPr>
            </a:pPr>
            <a:r>
              <a:t>Company</a:t>
            </a:r>
          </a:p>
          <a:p>
            <a:pPr marL="0" marR="57148" indent="57148" defTabSz="457200">
              <a:lnSpc>
                <a:spcPct val="150000"/>
              </a:lnSpc>
              <a:buClrTx/>
              <a:buSzTx/>
              <a:buNone/>
              <a:defRPr sz="2000">
                <a:uFillTx/>
                <a:latin typeface="+mj-lt"/>
                <a:ea typeface="+mj-ea"/>
                <a:cs typeface="+mj-cs"/>
                <a:sym typeface="Helvetica"/>
              </a:defRPr>
            </a:pPr>
            <a:r>
              <a:t>Email</a:t>
            </a:r>
          </a:p>
          <a:p>
            <a:pPr marL="0" marR="57148" indent="57148" defTabSz="457200">
              <a:lnSpc>
                <a:spcPct val="150000"/>
              </a:lnSpc>
              <a:buClrTx/>
              <a:buSzTx/>
              <a:buNone/>
              <a:defRPr sz="2000">
                <a:uFillTx/>
                <a:latin typeface="+mj-lt"/>
                <a:ea typeface="+mj-ea"/>
                <a:cs typeface="+mj-cs"/>
                <a:sym typeface="Helvetica"/>
              </a:defRPr>
            </a:pPr>
            <a:r>
              <a:t>Phone</a:t>
            </a:r>
          </a:p>
        </p:txBody>
      </p:sp>
      <p:sp>
        <p:nvSpPr>
          <p:cNvPr id="44" name="Headshot_.jpg"/>
          <p:cNvSpPr>
            <a:spLocks noGrp="1"/>
          </p:cNvSpPr>
          <p:nvPr>
            <p:ph type="pic" sz="quarter" idx="27"/>
          </p:nvPr>
        </p:nvSpPr>
        <p:spPr>
          <a:xfrm>
            <a:off x="18454768" y="3850592"/>
            <a:ext cx="3596807" cy="4290041"/>
          </a:xfrm>
          <a:prstGeom prst="rect">
            <a:avLst/>
          </a:prstGeom>
        </p:spPr>
        <p:txBody>
          <a:bodyPr lIns="91439" tIns="45719" rIns="91439" bIns="45719">
            <a:noAutofit/>
          </a:bodyPr>
          <a:lstStyle/>
          <a:p>
            <a:endParaRPr/>
          </a:p>
        </p:txBody>
      </p:sp>
      <p:sp>
        <p:nvSpPr>
          <p:cNvPr id="45" name="Name…"/>
          <p:cNvSpPr>
            <a:spLocks noGrp="1"/>
          </p:cNvSpPr>
          <p:nvPr>
            <p:ph type="body" sz="quarter" idx="28"/>
          </p:nvPr>
        </p:nvSpPr>
        <p:spPr>
          <a:xfrm>
            <a:off x="18424407" y="8242349"/>
            <a:ext cx="3657601" cy="2330451"/>
          </a:xfrm>
          <a:prstGeom prst="roundRect">
            <a:avLst>
              <a:gd name="adj" fmla="val 0"/>
            </a:avLst>
          </a:prstGeom>
          <a:solidFill>
            <a:srgbClr val="000000">
              <a:alpha val="0"/>
            </a:srgbClr>
          </a:solidFill>
        </p:spPr>
        <p:txBody>
          <a:bodyPr lIns="50800" tIns="50800" rIns="50800" bIns="50800">
            <a:noAutofit/>
          </a:bodyPr>
          <a:lstStyle/>
          <a:p>
            <a:pPr marL="0" marR="57148" indent="57148" defTabSz="457200">
              <a:lnSpc>
                <a:spcPct val="150000"/>
              </a:lnSpc>
              <a:buClrTx/>
              <a:buSzTx/>
              <a:buNone/>
              <a:defRPr sz="2400" b="1">
                <a:uFillTx/>
                <a:latin typeface="+mj-lt"/>
                <a:ea typeface="+mj-ea"/>
                <a:cs typeface="+mj-cs"/>
                <a:sym typeface="Helvetica"/>
              </a:defRPr>
            </a:pPr>
            <a:r>
              <a:t>Name</a:t>
            </a:r>
          </a:p>
          <a:p>
            <a:pPr marL="0" marR="57148" indent="57148" defTabSz="457200">
              <a:lnSpc>
                <a:spcPct val="150000"/>
              </a:lnSpc>
              <a:buClrTx/>
              <a:buSzTx/>
              <a:buNone/>
              <a:defRPr sz="2000" i="1">
                <a:uFillTx/>
                <a:latin typeface="+mj-lt"/>
                <a:ea typeface="+mj-ea"/>
                <a:cs typeface="+mj-cs"/>
                <a:sym typeface="Helvetica"/>
              </a:defRPr>
            </a:pPr>
            <a:r>
              <a:t>Title</a:t>
            </a:r>
          </a:p>
          <a:p>
            <a:pPr marL="0" marR="57148" indent="57148" defTabSz="457200">
              <a:lnSpc>
                <a:spcPct val="150000"/>
              </a:lnSpc>
              <a:buClrTx/>
              <a:buSzTx/>
              <a:buNone/>
              <a:defRPr sz="2000">
                <a:uFillTx/>
                <a:latin typeface="+mj-lt"/>
                <a:ea typeface="+mj-ea"/>
                <a:cs typeface="+mj-cs"/>
                <a:sym typeface="Helvetica"/>
              </a:defRPr>
            </a:pPr>
            <a:r>
              <a:t>Company</a:t>
            </a:r>
          </a:p>
          <a:p>
            <a:pPr marL="0" marR="57148" indent="57148" defTabSz="457200">
              <a:lnSpc>
                <a:spcPct val="150000"/>
              </a:lnSpc>
              <a:buClrTx/>
              <a:buSzTx/>
              <a:buNone/>
              <a:defRPr sz="2000">
                <a:uFillTx/>
                <a:latin typeface="+mj-lt"/>
                <a:ea typeface="+mj-ea"/>
                <a:cs typeface="+mj-cs"/>
                <a:sym typeface="Helvetica"/>
              </a:defRPr>
            </a:pPr>
            <a:r>
              <a:t>Email</a:t>
            </a:r>
          </a:p>
          <a:p>
            <a:pPr marL="0" marR="57148" indent="57148" defTabSz="457200">
              <a:lnSpc>
                <a:spcPct val="150000"/>
              </a:lnSpc>
              <a:buClrTx/>
              <a:buSzTx/>
              <a:buNone/>
              <a:defRPr sz="2000">
                <a:uFillTx/>
                <a:latin typeface="+mj-lt"/>
                <a:ea typeface="+mj-ea"/>
                <a:cs typeface="+mj-cs"/>
                <a:sym typeface="Helvetica"/>
              </a:defRPr>
            </a:pPr>
            <a:r>
              <a:t>Phone</a:t>
            </a:r>
          </a:p>
        </p:txBody>
      </p:sp>
      <p:sp>
        <p:nvSpPr>
          <p:cNvPr id="46" name="Title Text"/>
          <p:cNvSpPr txBox="1">
            <a:spLocks noGrp="1"/>
          </p:cNvSpPr>
          <p:nvPr>
            <p:ph type="title"/>
          </p:nvPr>
        </p:nvSpPr>
        <p:spPr>
          <a:xfrm>
            <a:off x="2364085" y="783367"/>
            <a:ext cx="19655830" cy="1430238"/>
          </a:xfrm>
          <a:prstGeom prst="rect">
            <a:avLst/>
          </a:prstGeom>
        </p:spPr>
        <p:txBody>
          <a:bodyPr/>
          <a:lstStyle/>
          <a:p>
            <a:r>
              <a:t>Title Text</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41074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ortation2 Slide3144.jpg" descr="Transportation2 Slide3144.jpg"/>
          <p:cNvPicPr>
            <a:picLocks noChangeAspect="1"/>
          </p:cNvPicPr>
          <p:nvPr/>
        </p:nvPicPr>
        <p:blipFill>
          <a:blip r:embed="rId7"/>
          <a:stretch>
            <a:fillRect/>
          </a:stretch>
        </p:blipFill>
        <p:spPr>
          <a:xfrm>
            <a:off x="0" y="0"/>
            <a:ext cx="24384000" cy="13716000"/>
          </a:xfrm>
          <a:prstGeom prst="rect">
            <a:avLst/>
          </a:prstGeom>
          <a:ln w="12700">
            <a:miter lim="400000"/>
          </a:ln>
        </p:spPr>
      </p:pic>
      <p:sp>
        <p:nvSpPr>
          <p:cNvPr id="3" name="Title Text"/>
          <p:cNvSpPr txBox="1">
            <a:spLocks noGrp="1"/>
          </p:cNvSpPr>
          <p:nvPr>
            <p:ph type="title"/>
          </p:nvPr>
        </p:nvSpPr>
        <p:spPr>
          <a:xfrm>
            <a:off x="1112904" y="226756"/>
            <a:ext cx="22279731" cy="2376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nchor="ctr">
            <a:normAutofit/>
          </a:bodyPr>
          <a:lstStyle/>
          <a:p>
            <a:r>
              <a:t>Title Text</a:t>
            </a:r>
          </a:p>
        </p:txBody>
      </p:sp>
      <p:sp>
        <p:nvSpPr>
          <p:cNvPr id="4" name="Body Level One…"/>
          <p:cNvSpPr txBox="1">
            <a:spLocks noGrp="1"/>
          </p:cNvSpPr>
          <p:nvPr>
            <p:ph type="body" idx="1"/>
          </p:nvPr>
        </p:nvSpPr>
        <p:spPr>
          <a:xfrm>
            <a:off x="1077535" y="3753737"/>
            <a:ext cx="22279730" cy="744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52781" y="12527758"/>
            <a:ext cx="401629" cy="369881"/>
          </a:xfrm>
          <a:prstGeom prst="rect">
            <a:avLst/>
          </a:prstGeom>
          <a:ln w="12700">
            <a:miter lim="400000"/>
          </a:ln>
        </p:spPr>
        <p:txBody>
          <a:bodyPr wrap="none" lIns="64290" tIns="64290" rIns="64290" bIns="64290" anchor="ctr">
            <a:spAutoFit/>
          </a:bodyPr>
          <a:lstStyle>
            <a:lvl1pPr algn="r">
              <a:defRPr>
                <a:latin typeface="Gill Sans"/>
                <a:ea typeface="Gill Sans"/>
                <a:cs typeface="Gill San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transition spd="med"/>
  <p:txStyles>
    <p:titleStyle>
      <a:lvl1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1pPr>
      <a:lvl2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2pPr>
      <a:lvl3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3pPr>
      <a:lvl4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4pPr>
      <a:lvl5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5pPr>
      <a:lvl6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6pPr>
      <a:lvl7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7pPr>
      <a:lvl8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8pPr>
      <a:lvl9pPr marL="0" marR="0" indent="0" algn="l" defTabSz="1285875" rtl="0" latinLnBrk="0">
        <a:lnSpc>
          <a:spcPct val="100000"/>
        </a:lnSpc>
        <a:spcBef>
          <a:spcPts val="0"/>
        </a:spcBef>
        <a:spcAft>
          <a:spcPts val="0"/>
        </a:spcAft>
        <a:buClrTx/>
        <a:buSzTx/>
        <a:buFontTx/>
        <a:buNone/>
        <a:tabLst/>
        <a:defRPr sz="6600" b="1" i="0" u="none" strike="noStrike" cap="none" spc="0" baseline="0">
          <a:solidFill>
            <a:srgbClr val="FFFFFF"/>
          </a:solidFill>
          <a:uFill>
            <a:solidFill>
              <a:srgbClr val="FFFFFF"/>
            </a:solidFill>
          </a:uFill>
          <a:latin typeface="+mj-lt"/>
          <a:ea typeface="+mj-ea"/>
          <a:cs typeface="+mj-cs"/>
          <a:sym typeface="Helvetica"/>
        </a:defRPr>
      </a:lvl9pPr>
    </p:titleStyle>
    <p:bodyStyle>
      <a:lvl1pPr marL="711200" marR="0" indent="-4826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1pPr>
      <a:lvl2pPr marL="13970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2pPr>
      <a:lvl3pPr marL="18415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3pPr>
      <a:lvl4pPr marL="22860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4pPr>
      <a:lvl5pPr marL="2667000" marR="0" indent="-635000"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5pPr>
      <a:lvl6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6pPr>
      <a:lvl7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7pPr>
      <a:lvl8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8pPr>
      <a:lvl9pPr marL="3131341" marR="0" indent="-1035841" algn="l" defTabSz="1285875" latinLnBrk="0">
        <a:lnSpc>
          <a:spcPct val="100000"/>
        </a:lnSpc>
        <a:spcBef>
          <a:spcPts val="0"/>
        </a:spcBef>
        <a:spcAft>
          <a:spcPts val="0"/>
        </a:spcAft>
        <a:buClr>
          <a:schemeClr val="accent1"/>
        </a:buClr>
        <a:buSzPct val="108000"/>
        <a:buFontTx/>
        <a:buChar char="•"/>
        <a:tabLst/>
        <a:defRPr sz="5800" b="0" i="0" u="none" strike="noStrike" cap="none" spc="0" baseline="0">
          <a:solidFill>
            <a:srgbClr val="000000"/>
          </a:solidFill>
          <a:uFill>
            <a:solidFill>
              <a:srgbClr val="000000"/>
            </a:solidFill>
          </a:uFill>
          <a:latin typeface="Gill Sans"/>
          <a:ea typeface="Gill Sans"/>
          <a:cs typeface="Gill Sans"/>
          <a:sym typeface="Gill Sans"/>
        </a:defRPr>
      </a:lvl9pPr>
    </p:bodyStyle>
    <p:otherStyle>
      <a:lvl1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1pPr>
      <a:lvl2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2pPr>
      <a:lvl3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3pPr>
      <a:lvl4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4pPr>
      <a:lvl5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5pPr>
      <a:lvl6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6pPr>
      <a:lvl7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7pPr>
      <a:lvl8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8pPr>
      <a:lvl9pPr marL="0" marR="57148" indent="57148" algn="r" defTabSz="1285875" rtl="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000000"/>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r>
              <a:rPr lang="en-US"/>
              <a:t>Why?</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701465" y="3621741"/>
            <a:ext cx="21031200" cy="8115571"/>
          </a:xfrm>
        </p:spPr>
        <p:txBody>
          <a:bodyPr/>
          <a:lstStyle/>
          <a:p>
            <a:pPr marL="0" indent="0" algn="ctr">
              <a:buNone/>
            </a:pPr>
            <a:endParaRPr lang="en-US" sz="4000" b="0" i="0" dirty="0">
              <a:effectLst/>
              <a:latin typeface="+mn-lt"/>
            </a:endParaRPr>
          </a:p>
          <a:p>
            <a:pPr marL="0" indent="0" algn="ctr">
              <a:buNone/>
            </a:pPr>
            <a:r>
              <a:rPr lang="en-US" sz="4000" b="0" i="0" dirty="0">
                <a:effectLst/>
                <a:latin typeface="+mn-lt"/>
              </a:rPr>
              <a:t>"</a:t>
            </a:r>
            <a:r>
              <a:rPr lang="en-US" sz="4000" b="1" i="0" dirty="0">
                <a:effectLst/>
                <a:latin typeface="+mn-lt"/>
              </a:rPr>
              <a:t>Congress enacted the FAAAA's preemption provision in 1994 with the aim of eliminating the patchwork of state regulation of motor carriers that persisted fourteen years after it had first attempted to deregulate the trucking industry." </a:t>
            </a:r>
          </a:p>
          <a:p>
            <a:pPr marL="0" indent="0">
              <a:buNone/>
            </a:pPr>
            <a:r>
              <a:rPr lang="en-US" sz="3200" b="0" i="1" dirty="0">
                <a:effectLst/>
                <a:latin typeface="+mn-lt"/>
              </a:rPr>
              <a:t>Nationwide Freight Sys., Inc. v. Ill. Commerce Comm'n</a:t>
            </a:r>
            <a:r>
              <a:rPr lang="en-US" sz="3200" b="0" i="0" dirty="0">
                <a:effectLst/>
                <a:latin typeface="+mn-lt"/>
              </a:rPr>
              <a:t>, 784 F.3d 367, 373 (7th Cir 2015) (citations omitted).</a:t>
            </a:r>
          </a:p>
          <a:p>
            <a:pPr marL="0" indent="0" algn="ctr">
              <a:buNone/>
            </a:pPr>
            <a:br>
              <a:rPr lang="en-US" sz="6000" dirty="0">
                <a:latin typeface="+mn-lt"/>
              </a:rPr>
            </a:br>
            <a:r>
              <a:rPr lang="en-US" sz="4000" b="1" dirty="0">
                <a:latin typeface="+mn-lt"/>
              </a:rPr>
              <a:t>“Congress enacted the FAAAA to lessen state regulation out of concern ‘that state regulation impeded the free flow of trade, traffic, and transportation of interstate commerce.’”  </a:t>
            </a:r>
          </a:p>
          <a:p>
            <a:pPr marL="0" indent="0">
              <a:buNone/>
            </a:pPr>
            <a:r>
              <a:rPr lang="en-US" sz="3200" i="1" dirty="0">
                <a:latin typeface="+mn-lt"/>
              </a:rPr>
              <a:t>Aegis Syndicate v. </a:t>
            </a:r>
            <a:r>
              <a:rPr lang="en-US" sz="3200" i="1" dirty="0" err="1">
                <a:latin typeface="+mn-lt"/>
              </a:rPr>
              <a:t>Fedex</a:t>
            </a:r>
            <a:r>
              <a:rPr lang="en-US" sz="3200" i="1" dirty="0">
                <a:latin typeface="+mn-lt"/>
              </a:rPr>
              <a:t>, </a:t>
            </a:r>
            <a:r>
              <a:rPr lang="en-US" sz="3200" dirty="0">
                <a:latin typeface="+mn-lt"/>
              </a:rPr>
              <a:t>2021 WL 5014102 (S.D. Fla., Jun. 28, 2021) citing </a:t>
            </a:r>
            <a:r>
              <a:rPr lang="en-US" sz="3200" i="1" dirty="0">
                <a:latin typeface="+mn-lt"/>
              </a:rPr>
              <a:t>Dan’s City Used Cars, Inc. v. Pelkey</a:t>
            </a:r>
            <a:r>
              <a:rPr lang="en-US" sz="3200" dirty="0">
                <a:latin typeface="+mn-lt"/>
              </a:rPr>
              <a:t>, 569 U.S. 251, 263 (2013).</a:t>
            </a:r>
          </a:p>
        </p:txBody>
      </p:sp>
    </p:spTree>
    <p:extLst>
      <p:ext uri="{BB962C8B-B14F-4D97-AF65-F5344CB8AC3E}">
        <p14:creationId xmlns:p14="http://schemas.microsoft.com/office/powerpoint/2010/main" val="9941641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r>
              <a:rPr lang="en-US"/>
              <a:t>When?</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p:txBody>
          <a:bodyPr/>
          <a:lstStyle/>
          <a:p>
            <a:pPr marL="0" indent="0" algn="ctr">
              <a:buNone/>
            </a:pPr>
            <a:br>
              <a:rPr lang="en-US" dirty="0">
                <a:latin typeface="+mn-lt"/>
              </a:rPr>
            </a:br>
            <a:endParaRPr lang="en-US" dirty="0">
              <a:latin typeface="+mn-lt"/>
            </a:endParaRPr>
          </a:p>
          <a:p>
            <a:pPr marL="0" indent="0" algn="ctr">
              <a:buNone/>
            </a:pPr>
            <a:r>
              <a:rPr lang="en-US" sz="8800" dirty="0">
                <a:latin typeface="+mn-lt"/>
              </a:rPr>
              <a:t>Issue is always does the claim relate to price, route, or service of a motor carrier? </a:t>
            </a:r>
          </a:p>
        </p:txBody>
      </p:sp>
    </p:spTree>
    <p:extLst>
      <p:ext uri="{BB962C8B-B14F-4D97-AF65-F5344CB8AC3E}">
        <p14:creationId xmlns:p14="http://schemas.microsoft.com/office/powerpoint/2010/main" val="35466135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r>
              <a:rPr lang="en-US"/>
              <a:t>What type of claims are preempted?</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701465" y="3899647"/>
            <a:ext cx="21031200" cy="8256494"/>
          </a:xfrm>
        </p:spPr>
        <p:txBody>
          <a:bodyPr>
            <a:normAutofit fontScale="92500" lnSpcReduction="20000"/>
          </a:bodyPr>
          <a:lstStyle/>
          <a:p>
            <a:pPr algn="just"/>
            <a:r>
              <a:rPr lang="en-US" sz="3600" b="1" dirty="0">
                <a:latin typeface="+mn-lt"/>
                <a:ea typeface="Calibri" panose="020F0502020204030204" pitchFamily="34" charset="0"/>
              </a:rPr>
              <a:t>Preemption applies to any tort action "where the subject matter of the action is related to the carrier's prices, routes, or services. . ."  Although generally not applicable to personal injury claims, The FAAAA nonetheless necessarily preempts claims that are related to “‘prices, schedules, origins, destinations or the point-to-point transportation of passengers, cargo, or mail.’” </a:t>
            </a:r>
          </a:p>
          <a:p>
            <a:pPr lvl="1" algn="just"/>
            <a:endParaRPr lang="en-US" sz="2800" i="1" dirty="0">
              <a:effectLst/>
              <a:latin typeface="+mn-lt"/>
              <a:ea typeface="Calibri" panose="020F0502020204030204" pitchFamily="34" charset="0"/>
            </a:endParaRPr>
          </a:p>
          <a:p>
            <a:pPr lvl="1" algn="just"/>
            <a:r>
              <a:rPr lang="en-US" sz="2800" i="1" dirty="0">
                <a:effectLst/>
                <a:latin typeface="+mn-lt"/>
                <a:ea typeface="Calibri" panose="020F0502020204030204" pitchFamily="34" charset="0"/>
              </a:rPr>
              <a:t>Morales v. Trans World Airlines, Inc.</a:t>
            </a:r>
            <a:r>
              <a:rPr lang="en-US" sz="2800" dirty="0">
                <a:effectLst/>
                <a:latin typeface="+mn-lt"/>
                <a:ea typeface="Calibri" panose="020F0502020204030204" pitchFamily="34" charset="0"/>
              </a:rPr>
              <a:t>, 504 U.S. 374, 384, 119 L. Ed. 2d 157, 112 S. Ct. 2031 (1992); </a:t>
            </a:r>
            <a:r>
              <a:rPr lang="en-US" sz="2800" i="1" dirty="0">
                <a:effectLst/>
                <a:latin typeface="+mn-lt"/>
                <a:ea typeface="Calibri" panose="020F0502020204030204" pitchFamily="34" charset="0"/>
              </a:rPr>
              <a:t>Deerskin Trading Post, Inc. v. United Parcel Serv. of Am. Inc.</a:t>
            </a:r>
            <a:r>
              <a:rPr lang="en-US" sz="2800" dirty="0">
                <a:effectLst/>
                <a:latin typeface="+mn-lt"/>
                <a:ea typeface="Calibri" panose="020F0502020204030204" pitchFamily="34" charset="0"/>
              </a:rPr>
              <a:t>, 972 F. Supp. 665, 672 (N.D. Ga. 1997)</a:t>
            </a:r>
            <a:endParaRPr lang="en-US" sz="2800" dirty="0">
              <a:effectLst/>
              <a:latin typeface="+mn-lt"/>
              <a:ea typeface="Times New Roman" panose="02020603050405020304" pitchFamily="18" charset="0"/>
            </a:endParaRPr>
          </a:p>
          <a:p>
            <a:pPr marL="0" indent="0">
              <a:buNone/>
            </a:pPr>
            <a:r>
              <a:rPr lang="en-US" sz="3600" dirty="0">
                <a:latin typeface="+mn-lt"/>
              </a:rPr>
              <a:t>        </a:t>
            </a:r>
          </a:p>
          <a:p>
            <a:pPr marL="0" indent="0">
              <a:buNone/>
            </a:pPr>
            <a:r>
              <a:rPr lang="en-US" sz="3600" dirty="0">
                <a:latin typeface="+mn-lt"/>
              </a:rPr>
              <a:t>         Delivery of a pipe bomb</a:t>
            </a:r>
          </a:p>
          <a:p>
            <a:pPr lvl="2"/>
            <a:r>
              <a:rPr lang="en-US" sz="2800" i="1" dirty="0">
                <a:effectLst/>
                <a:latin typeface="+mn-lt"/>
                <a:ea typeface="Calibri" panose="020F0502020204030204" pitchFamily="34" charset="0"/>
              </a:rPr>
              <a:t>Rockwell v. UPS</a:t>
            </a:r>
            <a:r>
              <a:rPr lang="en-US" sz="2800" dirty="0">
                <a:effectLst/>
                <a:latin typeface="+mn-lt"/>
                <a:ea typeface="Calibri" panose="020F0502020204030204" pitchFamily="34" charset="0"/>
              </a:rPr>
              <a:t>, No. 2:99-CV-57, 1999 U.S. Dist. LEXIS 22036 (D.C. Vt. July 7, 1999)</a:t>
            </a:r>
          </a:p>
          <a:p>
            <a:endParaRPr lang="en-US" sz="3600" dirty="0">
              <a:latin typeface="+mn-lt"/>
            </a:endParaRPr>
          </a:p>
          <a:p>
            <a:pPr marL="914400" lvl="1" indent="0">
              <a:buNone/>
            </a:pPr>
            <a:r>
              <a:rPr lang="en-US" sz="3600" dirty="0">
                <a:latin typeface="+mn-lt"/>
              </a:rPr>
              <a:t>Negligence and conversion arising from lost consumer package</a:t>
            </a:r>
          </a:p>
          <a:p>
            <a:pPr lvl="2"/>
            <a:r>
              <a:rPr lang="en-US" sz="2800" i="1" dirty="0">
                <a:effectLst/>
                <a:latin typeface="+mn-lt"/>
                <a:ea typeface="Calibri" panose="020F0502020204030204" pitchFamily="34" charset="0"/>
              </a:rPr>
              <a:t>Vieira v. United Parcel Service, Inc.</a:t>
            </a:r>
            <a:r>
              <a:rPr lang="en-US" sz="2800" dirty="0">
                <a:effectLst/>
                <a:latin typeface="+mn-lt"/>
                <a:ea typeface="Calibri" panose="020F0502020204030204" pitchFamily="34" charset="0"/>
              </a:rPr>
              <a:t>, No. C-95-04697 CAL ARB, 1996 U.S. Dist. LEXIS 11223 (N.D. Cal. Aug 5, 1996) </a:t>
            </a:r>
          </a:p>
          <a:p>
            <a:endParaRPr lang="en-US" sz="3600" dirty="0">
              <a:latin typeface="+mn-lt"/>
            </a:endParaRPr>
          </a:p>
          <a:p>
            <a:pPr marL="914400" lvl="1" indent="0">
              <a:buNone/>
            </a:pPr>
            <a:r>
              <a:rPr lang="en-US" sz="3600" dirty="0">
                <a:latin typeface="+mn-lt"/>
              </a:rPr>
              <a:t>Untimely delivery of medication</a:t>
            </a:r>
          </a:p>
          <a:p>
            <a:pPr lvl="2"/>
            <a:r>
              <a:rPr lang="en-US" sz="2800" i="1" dirty="0">
                <a:effectLst/>
                <a:latin typeface="+mn-lt"/>
                <a:ea typeface="Calibri" panose="020F0502020204030204" pitchFamily="34" charset="0"/>
              </a:rPr>
              <a:t>Eggleston v. UPS</a:t>
            </a:r>
            <a:r>
              <a:rPr lang="en-US" sz="2800" dirty="0">
                <a:effectLst/>
                <a:latin typeface="+mn-lt"/>
                <a:ea typeface="Calibri" panose="020F0502020204030204" pitchFamily="34" charset="0"/>
              </a:rPr>
              <a:t>, 834 S.E.2d 713 (S.C. Ct. App. 2019)</a:t>
            </a:r>
            <a:endParaRPr lang="en-US" sz="2800" dirty="0">
              <a:latin typeface="+mn-lt"/>
            </a:endParaRPr>
          </a:p>
          <a:p>
            <a:pPr marL="0" indent="0">
              <a:buNone/>
            </a:pPr>
            <a:r>
              <a:rPr lang="en-US" sz="3600" dirty="0"/>
              <a:t> </a:t>
            </a:r>
          </a:p>
        </p:txBody>
      </p:sp>
    </p:spTree>
    <p:extLst>
      <p:ext uri="{BB962C8B-B14F-4D97-AF65-F5344CB8AC3E}">
        <p14:creationId xmlns:p14="http://schemas.microsoft.com/office/powerpoint/2010/main" val="40331145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pPr algn="ctr"/>
            <a:r>
              <a:rPr lang="en-US" dirty="0"/>
              <a:t>What about freight brokers </a:t>
            </a:r>
            <a:br>
              <a:rPr lang="en-US" dirty="0"/>
            </a:br>
            <a:r>
              <a:rPr lang="en-US" dirty="0"/>
              <a:t>and freight forwarders?</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701465" y="3539067"/>
            <a:ext cx="21031200" cy="8198245"/>
          </a:xfrm>
        </p:spPr>
        <p:txBody>
          <a:bodyPr/>
          <a:lstStyle/>
          <a:p>
            <a:pPr marL="0" indent="0">
              <a:buNone/>
            </a:pPr>
            <a:r>
              <a:rPr lang="en-US" sz="4400" b="1" i="0" dirty="0">
                <a:effectLst/>
                <a:latin typeface="+mn-lt"/>
              </a:rPr>
              <a:t>Sixth Circuit – Likely preempted</a:t>
            </a:r>
          </a:p>
          <a:p>
            <a:r>
              <a:rPr lang="en-US" sz="4000" b="0" i="0" dirty="0">
                <a:effectLst/>
                <a:latin typeface="+mn-lt"/>
              </a:rPr>
              <a:t>Negligence claims brought against a shipper and broker "fall[] squarely within the preemption of the FAAAA.“</a:t>
            </a:r>
          </a:p>
          <a:p>
            <a:pPr lvl="1"/>
            <a:r>
              <a:rPr lang="en-US" sz="3200" b="0" i="1" dirty="0" err="1">
                <a:effectLst/>
                <a:latin typeface="+mn-lt"/>
              </a:rPr>
              <a:t>Creagan</a:t>
            </a:r>
            <a:r>
              <a:rPr lang="en-US" sz="3200" b="0" i="1" dirty="0">
                <a:effectLst/>
                <a:latin typeface="+mn-lt"/>
              </a:rPr>
              <a:t> v. Wal-Mart Transp., LLC</a:t>
            </a:r>
            <a:r>
              <a:rPr lang="en-US" sz="3200" b="0" i="0" dirty="0">
                <a:effectLst/>
                <a:latin typeface="+mn-lt"/>
              </a:rPr>
              <a:t>, 354 F. Supp. 3d 808, 813 (N.D. Ohio 2018)</a:t>
            </a:r>
            <a:br>
              <a:rPr lang="en-US" sz="3600" dirty="0">
                <a:latin typeface="+mn-lt"/>
              </a:rPr>
            </a:br>
            <a:endParaRPr lang="en-US" sz="3600" i="1" dirty="0">
              <a:effectLst/>
              <a:latin typeface="+mn-lt"/>
              <a:ea typeface="Times New Roman" panose="02020603050405020304" pitchFamily="18" charset="0"/>
              <a:cs typeface="Times New Roman" panose="02020603050405020304" pitchFamily="18" charset="0"/>
            </a:endParaRPr>
          </a:p>
          <a:p>
            <a:r>
              <a:rPr lang="en-US" sz="4000" b="0" i="0" dirty="0">
                <a:effectLst/>
                <a:latin typeface="+mn-lt"/>
              </a:rPr>
              <a:t>“Safety exception" exempts from preemption "the safety regulatory authority of a State with respect to motor vehicles," 49 U.S.C. § 14501(c)(2)(A) but excluding accident claims would make preemption pointless.</a:t>
            </a:r>
          </a:p>
          <a:p>
            <a:pPr lvl="1"/>
            <a:r>
              <a:rPr lang="en-US" sz="3200" i="1" dirty="0">
                <a:effectLst/>
                <a:latin typeface="+mn-lt"/>
                <a:ea typeface="Times New Roman" panose="02020603050405020304" pitchFamily="18" charset="0"/>
                <a:cs typeface="Times New Roman" panose="02020603050405020304" pitchFamily="18" charset="0"/>
              </a:rPr>
              <a:t>McCarter v. </a:t>
            </a:r>
            <a:r>
              <a:rPr lang="en-US" sz="3200" i="1" dirty="0" err="1">
                <a:effectLst/>
                <a:latin typeface="+mn-lt"/>
                <a:ea typeface="Times New Roman" panose="02020603050405020304" pitchFamily="18" charset="0"/>
                <a:cs typeface="Times New Roman" panose="02020603050405020304" pitchFamily="18" charset="0"/>
              </a:rPr>
              <a:t>Ziyar</a:t>
            </a:r>
            <a:r>
              <a:rPr lang="en-US" sz="3200" i="1" dirty="0">
                <a:effectLst/>
                <a:latin typeface="+mn-lt"/>
                <a:ea typeface="Times New Roman" panose="02020603050405020304" pitchFamily="18" charset="0"/>
                <a:cs typeface="Times New Roman" panose="02020603050405020304" pitchFamily="18" charset="0"/>
              </a:rPr>
              <a:t> Express, Inc.</a:t>
            </a:r>
            <a:r>
              <a:rPr lang="en-US" sz="3200" dirty="0">
                <a:effectLst/>
                <a:latin typeface="+mn-lt"/>
                <a:ea typeface="Times New Roman" panose="02020603050405020304" pitchFamily="18" charset="0"/>
                <a:cs typeface="Times New Roman" panose="02020603050405020304" pitchFamily="18" charset="0"/>
              </a:rPr>
              <a:t>, 2023 U.S. Dist. LEXIS 4552, *2 (N.D. Ohio Jan. 10, 2023).</a:t>
            </a:r>
            <a:endParaRPr lang="en-US" sz="3200" b="0" i="0" dirty="0">
              <a:effectLst/>
              <a:latin typeface="+mn-lt"/>
            </a:endParaRPr>
          </a:p>
          <a:p>
            <a:pPr marL="0" indent="0">
              <a:buNone/>
            </a:pPr>
            <a:r>
              <a:rPr lang="en-US" sz="4000" dirty="0">
                <a:latin typeface="+mn-lt"/>
              </a:rPr>
              <a:t> </a:t>
            </a:r>
          </a:p>
        </p:txBody>
      </p:sp>
    </p:spTree>
    <p:extLst>
      <p:ext uri="{BB962C8B-B14F-4D97-AF65-F5344CB8AC3E}">
        <p14:creationId xmlns:p14="http://schemas.microsoft.com/office/powerpoint/2010/main" val="355584247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pPr algn="ctr"/>
            <a:r>
              <a:rPr lang="en-US" dirty="0"/>
              <a:t>What about freight brokers </a:t>
            </a:r>
            <a:br>
              <a:rPr lang="en-US" dirty="0"/>
            </a:br>
            <a:r>
              <a:rPr lang="en-US" dirty="0"/>
              <a:t>and freight forwarders?</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673470" y="3203079"/>
            <a:ext cx="21031200" cy="9096497"/>
          </a:xfrm>
        </p:spPr>
        <p:txBody>
          <a:bodyPr/>
          <a:lstStyle/>
          <a:p>
            <a:pPr marL="0" indent="0">
              <a:buNone/>
            </a:pPr>
            <a:r>
              <a:rPr lang="en-US" sz="4400" b="1" i="0" dirty="0">
                <a:effectLst/>
                <a:latin typeface="+mn-lt"/>
              </a:rPr>
              <a:t>Seventh Circuit – Preempted</a:t>
            </a:r>
          </a:p>
          <a:p>
            <a:r>
              <a:rPr lang="en-US" sz="3600" b="0" i="0" dirty="0">
                <a:effectLst/>
                <a:latin typeface="+mn-lt"/>
              </a:rPr>
              <a:t>“Simply put, I remain dubious that Congress, in its mission to unencumber the interstate trucking industry from a patchwork of state tariffs, price controls, and similar economic regulations, also aimed to completely unyoke trucking companies and freight </a:t>
            </a:r>
            <a:r>
              <a:rPr lang="en-US" sz="3600" i="0" dirty="0">
                <a:effectLst/>
                <a:latin typeface="+mn-lt"/>
              </a:rPr>
              <a:t>brokers</a:t>
            </a:r>
            <a:r>
              <a:rPr lang="en-US" sz="3600" b="0" i="0" dirty="0">
                <a:effectLst/>
                <a:latin typeface="+mn-lt"/>
              </a:rPr>
              <a:t> from commonsense standards of care enforced through private tort actions.”</a:t>
            </a:r>
          </a:p>
          <a:p>
            <a:pPr lvl="1"/>
            <a:r>
              <a:rPr lang="en-US" sz="2800" dirty="0" err="1">
                <a:latin typeface="+mn-lt"/>
              </a:rPr>
              <a:t>W</a:t>
            </a:r>
            <a:r>
              <a:rPr lang="en-US" sz="2800" b="0" i="1" dirty="0" err="1">
                <a:effectLst/>
                <a:latin typeface="+mn-lt"/>
              </a:rPr>
              <a:t>ardingley</a:t>
            </a:r>
            <a:r>
              <a:rPr lang="en-US" sz="2800" b="0" i="1" dirty="0">
                <a:effectLst/>
                <a:latin typeface="+mn-lt"/>
              </a:rPr>
              <a:t> v. </a:t>
            </a:r>
            <a:r>
              <a:rPr lang="en-US" sz="2800" b="0" i="1" dirty="0" err="1">
                <a:effectLst/>
                <a:latin typeface="+mn-lt"/>
              </a:rPr>
              <a:t>Ecovyst</a:t>
            </a:r>
            <a:r>
              <a:rPr lang="en-US" sz="2800" b="0" i="1" dirty="0">
                <a:effectLst/>
                <a:latin typeface="+mn-lt"/>
              </a:rPr>
              <a:t> Catalyst Techs., LLC</a:t>
            </a:r>
            <a:r>
              <a:rPr lang="en-US" sz="2800" b="0" i="0" dirty="0">
                <a:effectLst/>
                <a:latin typeface="+mn-lt"/>
              </a:rPr>
              <a:t>, 639 F. Supp. 3d 803, 810, 2022 U.S. Dist. LEXIS 201265 (N.D. Ind. Nov. 4, 2022).</a:t>
            </a:r>
          </a:p>
          <a:p>
            <a:endParaRPr lang="en-US" sz="3600" b="0" i="0" dirty="0">
              <a:effectLst/>
              <a:latin typeface="+mn-lt"/>
            </a:endParaRPr>
          </a:p>
          <a:p>
            <a:r>
              <a:rPr lang="en-US" sz="3600" b="0" i="0" dirty="0">
                <a:effectLst/>
                <a:latin typeface="+mn-lt"/>
              </a:rPr>
              <a:t>Negligent hiring against broker preempted because (1) claim had a direct relationship to broker services under the Act and subjecting such decisions to a common-law negligence standard would have significant economic effects ; and (2) safety exception did not preclude preemption because Congress required motor carriers—not brokers—to bear responsibility for motor vehicle accidents.</a:t>
            </a:r>
          </a:p>
          <a:p>
            <a:pPr lvl="1"/>
            <a:r>
              <a:rPr lang="en-US" sz="2800" b="0" i="1" dirty="0">
                <a:effectLst/>
                <a:latin typeface="+mn-lt"/>
              </a:rPr>
              <a:t>Ye v. </a:t>
            </a:r>
            <a:r>
              <a:rPr lang="en-US" sz="2800" b="0" i="1" dirty="0" err="1">
                <a:effectLst/>
                <a:latin typeface="+mn-lt"/>
              </a:rPr>
              <a:t>GlobalTranz</a:t>
            </a:r>
            <a:r>
              <a:rPr lang="en-US" sz="2800" b="0" i="1" dirty="0">
                <a:effectLst/>
                <a:latin typeface="+mn-lt"/>
              </a:rPr>
              <a:t> Enters</a:t>
            </a:r>
            <a:r>
              <a:rPr lang="en-US" sz="2800" b="0" i="0" dirty="0">
                <a:effectLst/>
                <a:latin typeface="+mn-lt"/>
              </a:rPr>
              <a:t>., 74 F.4th 453 (7</a:t>
            </a:r>
            <a:r>
              <a:rPr lang="en-US" sz="2800" b="0" i="0" baseline="30000" dirty="0">
                <a:effectLst/>
                <a:latin typeface="+mn-lt"/>
              </a:rPr>
              <a:t>th</a:t>
            </a:r>
            <a:r>
              <a:rPr lang="en-US" sz="2800" b="0" i="0" dirty="0">
                <a:effectLst/>
                <a:latin typeface="+mn-lt"/>
              </a:rPr>
              <a:t> Cir. </a:t>
            </a:r>
            <a:r>
              <a:rPr lang="en-US" sz="2800" dirty="0">
                <a:latin typeface="+mn-lt"/>
              </a:rPr>
              <a:t>2023)</a:t>
            </a:r>
          </a:p>
        </p:txBody>
      </p:sp>
    </p:spTree>
    <p:extLst>
      <p:ext uri="{BB962C8B-B14F-4D97-AF65-F5344CB8AC3E}">
        <p14:creationId xmlns:p14="http://schemas.microsoft.com/office/powerpoint/2010/main" val="43803279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pPr algn="ctr"/>
            <a:r>
              <a:rPr lang="en-US" dirty="0"/>
              <a:t>What about freight brokers </a:t>
            </a:r>
            <a:br>
              <a:rPr lang="en-US" dirty="0"/>
            </a:br>
            <a:r>
              <a:rPr lang="en-US" dirty="0"/>
              <a:t>and freight forwarders?</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673470" y="3203079"/>
            <a:ext cx="21031200" cy="8702675"/>
          </a:xfrm>
        </p:spPr>
        <p:txBody>
          <a:bodyPr/>
          <a:lstStyle/>
          <a:p>
            <a:pPr marL="0" indent="0" algn="ctr">
              <a:buNone/>
            </a:pPr>
            <a:endParaRPr lang="en-US" sz="4400" b="1" dirty="0">
              <a:latin typeface="+mn-lt"/>
            </a:endParaRPr>
          </a:p>
          <a:p>
            <a:pPr marL="0" indent="0" algn="ctr">
              <a:buNone/>
            </a:pPr>
            <a:endParaRPr lang="en-US" sz="7200" dirty="0">
              <a:effectLst/>
              <a:latin typeface="+mn-lt"/>
            </a:endParaRPr>
          </a:p>
          <a:p>
            <a:pPr marL="0" indent="0" algn="ctr">
              <a:buNone/>
            </a:pPr>
            <a:r>
              <a:rPr lang="en-US" sz="7200" dirty="0">
                <a:effectLst/>
                <a:latin typeface="+mn-lt"/>
              </a:rPr>
              <a:t>SCOTUS denied certiorari in </a:t>
            </a:r>
            <a:r>
              <a:rPr lang="en-US" sz="7200" i="1" dirty="0">
                <a:effectLst/>
                <a:latin typeface="+mn-lt"/>
              </a:rPr>
              <a:t>Ye v. </a:t>
            </a:r>
            <a:r>
              <a:rPr lang="en-US" sz="7200" i="1" dirty="0" err="1">
                <a:effectLst/>
                <a:latin typeface="+mn-lt"/>
              </a:rPr>
              <a:t>GlobalTranz</a:t>
            </a:r>
            <a:r>
              <a:rPr lang="en-US" sz="7200" i="1" dirty="0">
                <a:effectLst/>
                <a:latin typeface="+mn-lt"/>
              </a:rPr>
              <a:t> Enters</a:t>
            </a:r>
            <a:r>
              <a:rPr lang="en-US" sz="7200" dirty="0">
                <a:effectLst/>
                <a:latin typeface="+mn-lt"/>
              </a:rPr>
              <a:t>., 74 F.4th 453 (7</a:t>
            </a:r>
            <a:r>
              <a:rPr lang="en-US" sz="7200" baseline="30000" dirty="0">
                <a:effectLst/>
                <a:latin typeface="+mn-lt"/>
              </a:rPr>
              <a:t>th</a:t>
            </a:r>
            <a:r>
              <a:rPr lang="en-US" sz="7200" dirty="0">
                <a:effectLst/>
                <a:latin typeface="+mn-lt"/>
              </a:rPr>
              <a:t> Cir. 2023) on January 9, 2024.</a:t>
            </a:r>
          </a:p>
        </p:txBody>
      </p:sp>
    </p:spTree>
    <p:extLst>
      <p:ext uri="{BB962C8B-B14F-4D97-AF65-F5344CB8AC3E}">
        <p14:creationId xmlns:p14="http://schemas.microsoft.com/office/powerpoint/2010/main" val="140973059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pPr algn="ctr"/>
            <a:r>
              <a:rPr lang="en-US" dirty="0"/>
              <a:t>What about freight brokers </a:t>
            </a:r>
            <a:br>
              <a:rPr lang="en-US" dirty="0"/>
            </a:br>
            <a:r>
              <a:rPr lang="en-US" dirty="0"/>
              <a:t>and freight forwarders?</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673470" y="3203079"/>
            <a:ext cx="21031200" cy="8702675"/>
          </a:xfrm>
        </p:spPr>
        <p:txBody>
          <a:bodyPr>
            <a:normAutofit lnSpcReduction="10000"/>
          </a:bodyPr>
          <a:lstStyle/>
          <a:p>
            <a:pPr marL="0" indent="0">
              <a:buNone/>
            </a:pPr>
            <a:endParaRPr lang="en-US" sz="4400" b="1" dirty="0">
              <a:latin typeface="+mn-lt"/>
            </a:endParaRPr>
          </a:p>
          <a:p>
            <a:pPr marL="0" indent="0">
              <a:buNone/>
            </a:pPr>
            <a:endParaRPr lang="en-US" sz="4400" b="1" dirty="0">
              <a:latin typeface="+mn-lt"/>
            </a:endParaRPr>
          </a:p>
          <a:p>
            <a:pPr marL="0" indent="0">
              <a:buNone/>
            </a:pPr>
            <a:r>
              <a:rPr lang="en-US" sz="4400" b="1" dirty="0">
                <a:latin typeface="+mn-lt"/>
              </a:rPr>
              <a:t>Nin</a:t>
            </a:r>
            <a:r>
              <a:rPr lang="en-US" sz="4400" b="1" i="0" dirty="0">
                <a:effectLst/>
                <a:latin typeface="+mn-lt"/>
              </a:rPr>
              <a:t>th Circuit – Preempted</a:t>
            </a:r>
          </a:p>
          <a:p>
            <a:r>
              <a:rPr lang="en-US" sz="4400" b="0" i="0" dirty="0">
                <a:effectLst/>
                <a:latin typeface="+mn-lt"/>
              </a:rPr>
              <a:t>"[A] claim that imposes an obligation on brokers at the point at which they arrange for transportation by motor carrier has a 'connection with' broker services.”</a:t>
            </a:r>
          </a:p>
          <a:p>
            <a:pPr lvl="1"/>
            <a:r>
              <a:rPr lang="en-US" sz="3600" b="0" i="1" dirty="0">
                <a:effectLst/>
                <a:latin typeface="+mn-lt"/>
              </a:rPr>
              <a:t>Miller v. C.H. Robinson Worldwide, Inc.</a:t>
            </a:r>
            <a:r>
              <a:rPr lang="en-US" sz="3600" b="0" i="0" dirty="0">
                <a:effectLst/>
                <a:latin typeface="+mn-lt"/>
              </a:rPr>
              <a:t>, 976 F.3d 1016, 1024 (9th </a:t>
            </a:r>
            <a:r>
              <a:rPr lang="en-US" sz="3600" i="0" dirty="0">
                <a:effectLst/>
                <a:latin typeface="+mn-lt"/>
              </a:rPr>
              <a:t>Cir</a:t>
            </a:r>
            <a:r>
              <a:rPr lang="en-US" sz="3600" b="0" i="0" dirty="0">
                <a:effectLst/>
                <a:latin typeface="+mn-lt"/>
              </a:rPr>
              <a:t>. 2020)</a:t>
            </a:r>
            <a:r>
              <a:rPr lang="en-US" sz="3600" b="1" dirty="0">
                <a:latin typeface="+mn-lt"/>
              </a:rPr>
              <a:t> </a:t>
            </a:r>
          </a:p>
          <a:p>
            <a:pPr marL="0" indent="0">
              <a:buNone/>
            </a:pPr>
            <a:r>
              <a:rPr lang="en-US" sz="4400" b="1" dirty="0">
                <a:latin typeface="+mn-lt"/>
              </a:rPr>
              <a:t>Eleventh</a:t>
            </a:r>
            <a:r>
              <a:rPr lang="en-US" sz="4400" b="1" i="0" dirty="0">
                <a:effectLst/>
                <a:latin typeface="+mn-lt"/>
              </a:rPr>
              <a:t> Circuit – Preempted</a:t>
            </a:r>
            <a:endParaRPr lang="en-US" sz="4400" dirty="0">
              <a:latin typeface="+mn-lt"/>
            </a:endParaRPr>
          </a:p>
          <a:p>
            <a:r>
              <a:rPr lang="en-US" sz="4400" b="0" i="0" dirty="0">
                <a:effectLst/>
                <a:latin typeface="+mn-lt"/>
              </a:rPr>
              <a:t>"[T]he [Act] makes plain that [the plaintiff's] negligence claims relate to a broker's services.”</a:t>
            </a:r>
          </a:p>
          <a:p>
            <a:pPr lvl="1"/>
            <a:r>
              <a:rPr lang="en-US" sz="3600" b="0" i="1" dirty="0">
                <a:effectLst/>
                <a:latin typeface="+mn-lt"/>
              </a:rPr>
              <a:t>Aspen Am. Ins. Co. v. Landstar Ranger, Inc.</a:t>
            </a:r>
            <a:r>
              <a:rPr lang="en-US" sz="3600" b="0" i="0" dirty="0">
                <a:effectLst/>
                <a:latin typeface="+mn-lt"/>
              </a:rPr>
              <a:t>, 65 F.4th 1261, 1267 (11th </a:t>
            </a:r>
            <a:r>
              <a:rPr lang="en-US" sz="3600" i="0" dirty="0">
                <a:effectLst/>
                <a:latin typeface="+mn-lt"/>
              </a:rPr>
              <a:t>Cir</a:t>
            </a:r>
            <a:r>
              <a:rPr lang="en-US" sz="3600" b="0" i="0" dirty="0">
                <a:effectLst/>
                <a:latin typeface="+mn-lt"/>
              </a:rPr>
              <a:t>. 2023) </a:t>
            </a:r>
            <a:br>
              <a:rPr lang="en-US" sz="3600" dirty="0">
                <a:latin typeface="+mn-lt"/>
              </a:rPr>
            </a:br>
            <a:endParaRPr lang="en-US" sz="3600" dirty="0">
              <a:latin typeface="+mn-lt"/>
            </a:endParaRPr>
          </a:p>
        </p:txBody>
      </p:sp>
    </p:spTree>
    <p:extLst>
      <p:ext uri="{BB962C8B-B14F-4D97-AF65-F5344CB8AC3E}">
        <p14:creationId xmlns:p14="http://schemas.microsoft.com/office/powerpoint/2010/main" val="10532545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pPr algn="ctr"/>
            <a:r>
              <a:rPr lang="en-US" dirty="0"/>
              <a:t>What about freight brokers </a:t>
            </a:r>
            <a:br>
              <a:rPr lang="en-US" dirty="0"/>
            </a:br>
            <a:r>
              <a:rPr lang="en-US" dirty="0"/>
              <a:t>and freight forwarders?</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673470" y="3203079"/>
            <a:ext cx="21031200" cy="8702675"/>
          </a:xfrm>
        </p:spPr>
        <p:txBody>
          <a:bodyPr/>
          <a:lstStyle/>
          <a:p>
            <a:pPr marL="0" indent="0">
              <a:buNone/>
            </a:pPr>
            <a:endParaRPr lang="en-US" sz="4400" b="1" i="0" dirty="0">
              <a:effectLst/>
              <a:latin typeface="+mn-lt"/>
            </a:endParaRPr>
          </a:p>
          <a:p>
            <a:pPr marL="0" indent="0">
              <a:buNone/>
            </a:pPr>
            <a:endParaRPr lang="en-US" sz="4400" b="1" dirty="0">
              <a:latin typeface="+mn-lt"/>
            </a:endParaRPr>
          </a:p>
          <a:p>
            <a:pPr marL="0" indent="0">
              <a:buNone/>
            </a:pPr>
            <a:r>
              <a:rPr lang="en-US" sz="4400" b="1" i="0" dirty="0">
                <a:effectLst/>
                <a:latin typeface="+mn-lt"/>
              </a:rPr>
              <a:t>Fourth Circuit – Likely preempted</a:t>
            </a:r>
          </a:p>
          <a:p>
            <a:r>
              <a:rPr lang="en-US" sz="4400" b="0" i="0" dirty="0">
                <a:effectLst/>
                <a:latin typeface="+mn-lt"/>
              </a:rPr>
              <a:t>“Of the three Courts of Appeals that have considered this question, all have found these claims to be </a:t>
            </a:r>
            <a:r>
              <a:rPr lang="en-US" sz="4800" b="0" i="0" dirty="0">
                <a:effectLst/>
                <a:latin typeface="+mn-lt"/>
              </a:rPr>
              <a:t>preempted by the FAAAA. The Court agrees with the reasoning in these Circuit opinions and finds that negligence and negligent hiring claims are preempted under the FAAAA . . .”</a:t>
            </a:r>
          </a:p>
          <a:p>
            <a:pPr lvl="1"/>
            <a:r>
              <a:rPr lang="en-US" sz="4000" b="0" i="1" dirty="0">
                <a:effectLst/>
                <a:latin typeface="+mn-lt"/>
              </a:rPr>
              <a:t>Mays v. Uber Freight, LLC</a:t>
            </a:r>
            <a:r>
              <a:rPr lang="en-US" sz="4000" b="0" i="0" dirty="0">
                <a:effectLst/>
                <a:latin typeface="+mn-lt"/>
              </a:rPr>
              <a:t>, No. 5:23-CV-00073 , 2024 U.S. Dist. LEXIS 15434, *8 (W.D. NC Jan. 29, 2024).</a:t>
            </a:r>
            <a:endParaRPr lang="en-US" sz="4000" b="1" i="0" dirty="0">
              <a:effectLst/>
              <a:latin typeface="+mn-lt"/>
            </a:endParaRPr>
          </a:p>
        </p:txBody>
      </p:sp>
    </p:spTree>
    <p:extLst>
      <p:ext uri="{BB962C8B-B14F-4D97-AF65-F5344CB8AC3E}">
        <p14:creationId xmlns:p14="http://schemas.microsoft.com/office/powerpoint/2010/main" val="25653984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5D27-9E51-4384-875A-21886E8B9E24}"/>
              </a:ext>
            </a:extLst>
          </p:cNvPr>
          <p:cNvSpPr>
            <a:spLocks noGrp="1"/>
          </p:cNvSpPr>
          <p:nvPr>
            <p:ph type="title"/>
          </p:nvPr>
        </p:nvSpPr>
        <p:spPr/>
        <p:txBody>
          <a:bodyPr/>
          <a:lstStyle/>
          <a:p>
            <a:r>
              <a:rPr lang="en-US"/>
              <a:t>Summary Judgment &amp; Preemption</a:t>
            </a:r>
          </a:p>
        </p:txBody>
      </p:sp>
      <p:sp>
        <p:nvSpPr>
          <p:cNvPr id="3" name="Content Placeholder 2">
            <a:extLst>
              <a:ext uri="{FF2B5EF4-FFF2-40B4-BE49-F238E27FC236}">
                <a16:creationId xmlns:a16="http://schemas.microsoft.com/office/drawing/2014/main" id="{9143D743-1848-48A7-A23E-9734D8D880FA}"/>
              </a:ext>
            </a:extLst>
          </p:cNvPr>
          <p:cNvSpPr>
            <a:spLocks noGrp="1"/>
          </p:cNvSpPr>
          <p:nvPr>
            <p:ph sz="half" idx="13"/>
          </p:nvPr>
        </p:nvSpPr>
        <p:spPr>
          <a:xfrm>
            <a:off x="964541" y="3420532"/>
            <a:ext cx="18318480" cy="8627149"/>
          </a:xfrm>
        </p:spPr>
        <p:txBody>
          <a:bodyPr>
            <a:normAutofit lnSpcReduction="10000"/>
          </a:bodyPr>
          <a:lstStyle/>
          <a:p>
            <a:r>
              <a:rPr lang="en-US" dirty="0"/>
              <a:t>Trial courts may not be satisfied with the broker and/or freight forwarders’ operating authority, alone, to rule on preemption.</a:t>
            </a:r>
          </a:p>
          <a:p>
            <a:pPr lvl="1"/>
            <a:r>
              <a:rPr lang="en-US" sz="4000" dirty="0"/>
              <a:t>Brokers with dual authority must be especially aware</a:t>
            </a:r>
          </a:p>
          <a:p>
            <a:endParaRPr lang="en-US" dirty="0"/>
          </a:p>
          <a:p>
            <a:r>
              <a:rPr lang="en-US" dirty="0"/>
              <a:t>Trial courts may deny summary judgment if it finds there’s a question of fact whether the broker/freight forwarder was “acting more like a motor carrier.”</a:t>
            </a:r>
          </a:p>
          <a:p>
            <a:endParaRPr lang="en-US" dirty="0"/>
          </a:p>
          <a:p>
            <a:r>
              <a:rPr lang="en-US" dirty="0"/>
              <a:t>Some state courts have borrowed the “broker vs. motor carrier” analysis applicable under the Carmack Amendment to find that brokers may have been acting as motor carriers, and deny summary judgment.</a:t>
            </a:r>
          </a:p>
        </p:txBody>
      </p:sp>
    </p:spTree>
    <p:extLst>
      <p:ext uri="{BB962C8B-B14F-4D97-AF65-F5344CB8AC3E}">
        <p14:creationId xmlns:p14="http://schemas.microsoft.com/office/powerpoint/2010/main" val="6503861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r>
              <a:rPr lang="en-US"/>
              <a:t>Removal?</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673470" y="3203079"/>
            <a:ext cx="21031200" cy="9087533"/>
          </a:xfrm>
        </p:spPr>
        <p:txBody>
          <a:bodyPr/>
          <a:lstStyle/>
          <a:p>
            <a:pPr marL="0" indent="0">
              <a:spcBef>
                <a:spcPts val="2400"/>
              </a:spcBef>
              <a:buNone/>
            </a:pPr>
            <a:r>
              <a:rPr lang="en-US" sz="4800" dirty="0"/>
              <a:t>Gulley v. Hansen &amp; Adkins Auto Transport, Inc., 2023 WL 4494186 (M.D. Ala., Jul. 12, 2023) </a:t>
            </a:r>
          </a:p>
          <a:p>
            <a:pPr>
              <a:spcBef>
                <a:spcPts val="2400"/>
              </a:spcBef>
            </a:pPr>
            <a:r>
              <a:rPr lang="en-US" sz="3600" kern="100" dirty="0">
                <a:effectLst/>
                <a:ea typeface="Calibri" panose="020F0502020204030204" pitchFamily="34" charset="0"/>
                <a:cs typeface="Calibri" panose="020F0502020204030204" pitchFamily="34" charset="0"/>
              </a:rPr>
              <a:t>Claim arose from an Alabama truck accident – suit originally filed Butler County, Alabama</a:t>
            </a:r>
          </a:p>
          <a:p>
            <a:pPr lvl="1">
              <a:spcBef>
                <a:spcPts val="2400"/>
              </a:spcBef>
            </a:pPr>
            <a:r>
              <a:rPr lang="en-US" sz="3600" kern="100" dirty="0">
                <a:effectLst/>
                <a:ea typeface="Calibri" panose="020F0502020204030204" pitchFamily="34" charset="0"/>
                <a:cs typeface="Calibri" panose="020F0502020204030204" pitchFamily="34" charset="0"/>
              </a:rPr>
              <a:t>Plaintiff did not raise any federal questions on the face of the complaint. </a:t>
            </a:r>
          </a:p>
          <a:p>
            <a:pPr>
              <a:spcBef>
                <a:spcPts val="2400"/>
              </a:spcBef>
            </a:pPr>
            <a:r>
              <a:rPr lang="en-US" sz="3600" kern="100" dirty="0">
                <a:effectLst/>
                <a:ea typeface="Calibri" panose="020F0502020204030204" pitchFamily="34" charset="0"/>
                <a:cs typeface="Calibri" panose="020F0502020204030204" pitchFamily="34" charset="0"/>
              </a:rPr>
              <a:t>Defendant removed based on federal question jurisdiction and supplemental jurisdiction alleging the Plaintiff’s claims against it were completely preempted by section 14501 (c) (1) of the F4A. </a:t>
            </a:r>
          </a:p>
          <a:p>
            <a:pPr>
              <a:spcBef>
                <a:spcPts val="2400"/>
              </a:spcBef>
            </a:pPr>
            <a:r>
              <a:rPr lang="en-US" sz="3600" kern="100" dirty="0">
                <a:effectLst/>
                <a:ea typeface="Calibri" panose="020F0502020204030204" pitchFamily="34" charset="0"/>
                <a:cs typeface="Calibri" panose="020F0502020204030204" pitchFamily="34" charset="0"/>
              </a:rPr>
              <a:t>Plaintiff argued that even if the claims were subject to “ordinary” preemption, ordinary preemption does not confer federal question jurisdiction.</a:t>
            </a:r>
          </a:p>
          <a:p>
            <a:pPr>
              <a:spcBef>
                <a:spcPts val="2400"/>
              </a:spcBef>
            </a:pPr>
            <a:r>
              <a:rPr lang="en-US" sz="3600" kern="100" dirty="0">
                <a:effectLst/>
                <a:ea typeface="Calibri" panose="020F0502020204030204" pitchFamily="34" charset="0"/>
                <a:cs typeface="Calibri" panose="020F0502020204030204" pitchFamily="34" charset="0"/>
              </a:rPr>
              <a:t>The Court determined there were doubts as to whether Congress intended to the F4A to completely preempt State law negligent hiring claims against freight brokers, thereby determining that there was no complete preemption and therefore no federal question upon which to base federal question jurisdiction.</a:t>
            </a:r>
          </a:p>
          <a:p>
            <a:pPr marL="0" indent="0">
              <a:buNone/>
            </a:pPr>
            <a:endParaRPr lang="en-US" sz="3400" dirty="0">
              <a:latin typeface="+mn-lt"/>
            </a:endParaRPr>
          </a:p>
        </p:txBody>
      </p:sp>
    </p:spTree>
    <p:extLst>
      <p:ext uri="{BB962C8B-B14F-4D97-AF65-F5344CB8AC3E}">
        <p14:creationId xmlns:p14="http://schemas.microsoft.com/office/powerpoint/2010/main" val="102059395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ouble-click to edit"/>
          <p:cNvSpPr txBox="1">
            <a:spLocks noGrp="1"/>
          </p:cNvSpPr>
          <p:nvPr>
            <p:ph type="title"/>
          </p:nvPr>
        </p:nvSpPr>
        <p:spPr>
          <a:prstGeom prst="rect">
            <a:avLst/>
          </a:prstGeom>
        </p:spPr>
        <p:txBody>
          <a:bodyPr/>
          <a:lstStyle/>
          <a:p>
            <a:r>
              <a:rPr lang="en-US" dirty="0"/>
              <a:t>ADVANCEMENTS IN BROKER LIABILITY—</a:t>
            </a:r>
            <a:br>
              <a:rPr lang="en-US" dirty="0"/>
            </a:br>
            <a:r>
              <a:rPr lang="en-US" dirty="0"/>
              <a:t>TWO STEPS FORWARD,</a:t>
            </a:r>
            <a:br>
              <a:rPr lang="en-US" dirty="0"/>
            </a:br>
            <a:r>
              <a:rPr lang="en-US" dirty="0"/>
              <a:t>ONE STEP BACK?</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9ADD-206A-EACF-227A-044693100B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535135-4F26-2957-62F1-DEE999F654F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8800" b="1" dirty="0"/>
              <a:t>MOTOR CARRIER SAFETY SELECTION </a:t>
            </a:r>
          </a:p>
          <a:p>
            <a:pPr marL="0" indent="0" algn="ctr">
              <a:buNone/>
            </a:pPr>
            <a:r>
              <a:rPr lang="en-US" sz="8800" b="1" dirty="0"/>
              <a:t>STANDARD ACT OF 2023</a:t>
            </a:r>
          </a:p>
          <a:p>
            <a:pPr marL="0" indent="0" algn="ctr">
              <a:buNone/>
            </a:pPr>
            <a:r>
              <a:rPr lang="en-US" sz="8800" b="1" dirty="0"/>
              <a:t>(Proposed)</a:t>
            </a:r>
          </a:p>
        </p:txBody>
      </p:sp>
    </p:spTree>
    <p:extLst>
      <p:ext uri="{BB962C8B-B14F-4D97-AF65-F5344CB8AC3E}">
        <p14:creationId xmlns:p14="http://schemas.microsoft.com/office/powerpoint/2010/main" val="170525794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D9CD-6A62-2326-4C8E-4520B76ECA49}"/>
              </a:ext>
            </a:extLst>
          </p:cNvPr>
          <p:cNvSpPr>
            <a:spLocks noGrp="1"/>
          </p:cNvSpPr>
          <p:nvPr>
            <p:ph type="title"/>
          </p:nvPr>
        </p:nvSpPr>
        <p:spPr/>
        <p:txBody>
          <a:bodyPr/>
          <a:lstStyle/>
          <a:p>
            <a:r>
              <a:rPr lang="en-US"/>
              <a:t>Proposed Carrier Selection Standard - Senate</a:t>
            </a:r>
          </a:p>
        </p:txBody>
      </p:sp>
      <p:sp>
        <p:nvSpPr>
          <p:cNvPr id="3" name="Content Placeholder 2">
            <a:extLst>
              <a:ext uri="{FF2B5EF4-FFF2-40B4-BE49-F238E27FC236}">
                <a16:creationId xmlns:a16="http://schemas.microsoft.com/office/drawing/2014/main" id="{C2D96D48-C4BB-0972-76BC-B0DDB4C42A51}"/>
              </a:ext>
            </a:extLst>
          </p:cNvPr>
          <p:cNvSpPr>
            <a:spLocks noGrp="1"/>
          </p:cNvSpPr>
          <p:nvPr>
            <p:ph idx="1"/>
          </p:nvPr>
        </p:nvSpPr>
        <p:spPr/>
        <p:txBody>
          <a:bodyPr/>
          <a:lstStyle/>
          <a:p>
            <a:endParaRPr lang="en-US" sz="3200" dirty="0"/>
          </a:p>
          <a:p>
            <a:endParaRPr lang="en-US" sz="3200" dirty="0"/>
          </a:p>
          <a:p>
            <a:endParaRPr lang="en-US" sz="4400" dirty="0"/>
          </a:p>
          <a:p>
            <a:endParaRPr lang="en-US" sz="4400" dirty="0"/>
          </a:p>
          <a:p>
            <a:r>
              <a:rPr lang="en-US" sz="4400" dirty="0"/>
              <a:t>(b) Selection standard.—</a:t>
            </a:r>
          </a:p>
          <a:p>
            <a:pPr lvl="1"/>
            <a:r>
              <a:rPr lang="en-US" sz="3600" dirty="0"/>
              <a:t>(1) IN GENERAL.—For any claim of negligent selection of a motor carrier against a covered entity with respect to the covered entity contracting with a covered motor carrier for the shipment of goods or household goods</a:t>
            </a:r>
            <a:r>
              <a:rPr lang="en-US" sz="3600" b="1" dirty="0"/>
              <a:t>, the covered entity shall be considered reasonable and prudent</a:t>
            </a:r>
            <a:r>
              <a:rPr lang="en-US" sz="3600" dirty="0"/>
              <a:t> in the selection of that covered motor carrier if, not later than the date of shipment and not earlier than 45 days before that date, the covered entity </a:t>
            </a:r>
            <a:r>
              <a:rPr lang="en-US" sz="3600" b="1" dirty="0"/>
              <a:t>verifies that the covered motor carrier</a:t>
            </a:r>
            <a:r>
              <a:rPr lang="en-US" sz="3600" dirty="0"/>
              <a:t>—</a:t>
            </a:r>
          </a:p>
          <a:p>
            <a:endParaRPr lang="en-US" dirty="0"/>
          </a:p>
          <a:p>
            <a:endParaRPr lang="en-US" dirty="0"/>
          </a:p>
        </p:txBody>
      </p:sp>
    </p:spTree>
    <p:extLst>
      <p:ext uri="{BB962C8B-B14F-4D97-AF65-F5344CB8AC3E}">
        <p14:creationId xmlns:p14="http://schemas.microsoft.com/office/powerpoint/2010/main" val="36316819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289D-3BEA-5C6F-40A2-75918DB35665}"/>
              </a:ext>
            </a:extLst>
          </p:cNvPr>
          <p:cNvSpPr>
            <a:spLocks noGrp="1"/>
          </p:cNvSpPr>
          <p:nvPr>
            <p:ph type="title"/>
          </p:nvPr>
        </p:nvSpPr>
        <p:spPr/>
        <p:txBody>
          <a:bodyPr/>
          <a:lstStyle/>
          <a:p>
            <a:r>
              <a:rPr lang="en-US"/>
              <a:t>Proposed carrier Selection Standard - Senate</a:t>
            </a:r>
          </a:p>
        </p:txBody>
      </p:sp>
      <p:sp>
        <p:nvSpPr>
          <p:cNvPr id="3" name="Content Placeholder 2">
            <a:extLst>
              <a:ext uri="{FF2B5EF4-FFF2-40B4-BE49-F238E27FC236}">
                <a16:creationId xmlns:a16="http://schemas.microsoft.com/office/drawing/2014/main" id="{223423AA-19AE-8146-5219-BAE994AFA95C}"/>
              </a:ext>
            </a:extLst>
          </p:cNvPr>
          <p:cNvSpPr>
            <a:spLocks noGrp="1"/>
          </p:cNvSpPr>
          <p:nvPr>
            <p:ph idx="1"/>
          </p:nvPr>
        </p:nvSpPr>
        <p:spPr>
          <a:xfrm>
            <a:off x="701465" y="3623733"/>
            <a:ext cx="21031200" cy="8113579"/>
          </a:xfrm>
        </p:spPr>
        <p:txBody>
          <a:bodyPr>
            <a:normAutofit lnSpcReduction="10000"/>
          </a:bodyPr>
          <a:lstStyle/>
          <a:p>
            <a:endParaRPr lang="en-US" sz="3600" dirty="0"/>
          </a:p>
          <a:p>
            <a:r>
              <a:rPr lang="en-US" sz="3600" dirty="0"/>
              <a:t>(</a:t>
            </a:r>
            <a:r>
              <a:rPr lang="en-US" sz="4400" dirty="0"/>
              <a:t>A) is </a:t>
            </a:r>
            <a:r>
              <a:rPr lang="en-US" sz="4400" b="1" dirty="0"/>
              <a:t>registered</a:t>
            </a:r>
            <a:r>
              <a:rPr lang="en-US" sz="4400" dirty="0"/>
              <a:t> under section 13902 of title 49, United States Code, as a motor carrier or a household goods motor carrier;</a:t>
            </a:r>
          </a:p>
          <a:p>
            <a:r>
              <a:rPr lang="en-US" sz="4400" dirty="0"/>
              <a:t>(B) has </a:t>
            </a:r>
            <a:r>
              <a:rPr lang="en-US" sz="4400" b="1" dirty="0"/>
              <a:t>at least the minimum insurance coverage required by Federal and State law</a:t>
            </a:r>
            <a:r>
              <a:rPr lang="en-US" sz="4400" dirty="0"/>
              <a:t>; and</a:t>
            </a:r>
          </a:p>
          <a:p>
            <a:r>
              <a:rPr lang="en-US" sz="4400" dirty="0"/>
              <a:t>(C) has been confirmed by the Federal Motor Carrier Safety Administration, including through a public confirmation described in subsection (c)(1), to be </a:t>
            </a:r>
            <a:r>
              <a:rPr lang="en-US" sz="4400" dirty="0">
                <a:highlight>
                  <a:srgbClr val="FFFF00"/>
                </a:highlight>
              </a:rPr>
              <a:t>in compliance with all required Federal Motor Carrier Safety Administration safety standards to operate as a motor carrier.</a:t>
            </a:r>
          </a:p>
          <a:p>
            <a:endParaRPr lang="en-US" sz="4400" dirty="0"/>
          </a:p>
          <a:p>
            <a:r>
              <a:rPr lang="en-US" sz="4400" dirty="0"/>
              <a:t>(2) SUNSET.—Paragraph (1) shall cease to be effective on the effective date of a regulation promulgated under subsection (d)(1).</a:t>
            </a:r>
          </a:p>
          <a:p>
            <a:endParaRPr lang="en-US" dirty="0"/>
          </a:p>
        </p:txBody>
      </p:sp>
    </p:spTree>
    <p:extLst>
      <p:ext uri="{BB962C8B-B14F-4D97-AF65-F5344CB8AC3E}">
        <p14:creationId xmlns:p14="http://schemas.microsoft.com/office/powerpoint/2010/main" val="305877702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1A54-569F-D29E-1B71-7141F857CB3A}"/>
              </a:ext>
            </a:extLst>
          </p:cNvPr>
          <p:cNvSpPr>
            <a:spLocks noGrp="1"/>
          </p:cNvSpPr>
          <p:nvPr>
            <p:ph type="title"/>
          </p:nvPr>
        </p:nvSpPr>
        <p:spPr/>
        <p:txBody>
          <a:bodyPr/>
          <a:lstStyle/>
          <a:p>
            <a:r>
              <a:rPr lang="en-US"/>
              <a:t>Proposed Carrier selection Standard - Senate</a:t>
            </a:r>
          </a:p>
        </p:txBody>
      </p:sp>
      <p:sp>
        <p:nvSpPr>
          <p:cNvPr id="3" name="Content Placeholder 2">
            <a:extLst>
              <a:ext uri="{FF2B5EF4-FFF2-40B4-BE49-F238E27FC236}">
                <a16:creationId xmlns:a16="http://schemas.microsoft.com/office/drawing/2014/main" id="{795A4A68-1C18-0779-CDF7-BB88DA870F9A}"/>
              </a:ext>
            </a:extLst>
          </p:cNvPr>
          <p:cNvSpPr>
            <a:spLocks noGrp="1"/>
          </p:cNvSpPr>
          <p:nvPr>
            <p:ph idx="1"/>
          </p:nvPr>
        </p:nvSpPr>
        <p:spPr/>
        <p:txBody>
          <a:bodyPr/>
          <a:lstStyle/>
          <a:p>
            <a:endParaRPr lang="en-US" sz="3200" dirty="0"/>
          </a:p>
          <a:p>
            <a:r>
              <a:rPr lang="en-US" sz="3600" dirty="0"/>
              <a:t>(</a:t>
            </a:r>
            <a:r>
              <a:rPr lang="en-US" sz="4400" dirty="0"/>
              <a:t>c) Public confirmation.—The public confirmation described in paragraph (1)(C) shall include 1 of the following statements, depending on the status of the motor carrier:</a:t>
            </a:r>
          </a:p>
          <a:p>
            <a:endParaRPr lang="en-US" sz="4400" dirty="0"/>
          </a:p>
          <a:p>
            <a:r>
              <a:rPr lang="en-US" sz="4400" dirty="0"/>
              <a:t>(1) </a:t>
            </a:r>
            <a:r>
              <a:rPr lang="en-US" sz="4400" dirty="0">
                <a:highlight>
                  <a:srgbClr val="FFFF00"/>
                </a:highlight>
              </a:rPr>
              <a:t>“This motor carrier is confirmed to meet all operating requirements of the Federal Motor Carrier Safety Administration (FMCSA) and is authorized to operate on the nation’s roadways.”.</a:t>
            </a:r>
          </a:p>
          <a:p>
            <a:endParaRPr lang="en-US" sz="4400" dirty="0"/>
          </a:p>
          <a:p>
            <a:r>
              <a:rPr lang="en-US" sz="4400" dirty="0"/>
              <a:t>(2) “This motor carrier is not confirmed to operate on the nation’s roadways and fails to meet 1 or more requirements of the Federal Motor Carrier Safety Administration (FMCSA) to operate as a motor carrier.”</a:t>
            </a:r>
          </a:p>
          <a:p>
            <a:endParaRPr lang="en-US" dirty="0"/>
          </a:p>
        </p:txBody>
      </p:sp>
    </p:spTree>
    <p:extLst>
      <p:ext uri="{BB962C8B-B14F-4D97-AF65-F5344CB8AC3E}">
        <p14:creationId xmlns:p14="http://schemas.microsoft.com/office/powerpoint/2010/main" val="412314320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7A42-F0D7-243D-C0AC-3BF80C9DFD6A}"/>
              </a:ext>
            </a:extLst>
          </p:cNvPr>
          <p:cNvSpPr>
            <a:spLocks noGrp="1"/>
          </p:cNvSpPr>
          <p:nvPr>
            <p:ph type="title"/>
          </p:nvPr>
        </p:nvSpPr>
        <p:spPr/>
        <p:txBody>
          <a:bodyPr/>
          <a:lstStyle/>
          <a:p>
            <a:r>
              <a:rPr lang="en-US"/>
              <a:t>Proposed Carrier Selection Standard - House</a:t>
            </a:r>
          </a:p>
        </p:txBody>
      </p:sp>
      <p:sp>
        <p:nvSpPr>
          <p:cNvPr id="3" name="Content Placeholder 2">
            <a:extLst>
              <a:ext uri="{FF2B5EF4-FFF2-40B4-BE49-F238E27FC236}">
                <a16:creationId xmlns:a16="http://schemas.microsoft.com/office/drawing/2014/main" id="{472915BA-EC88-2B2C-794F-836641355BBA}"/>
              </a:ext>
            </a:extLst>
          </p:cNvPr>
          <p:cNvSpPr>
            <a:spLocks noGrp="1"/>
          </p:cNvSpPr>
          <p:nvPr>
            <p:ph idx="1"/>
          </p:nvPr>
        </p:nvSpPr>
        <p:spPr/>
        <p:txBody>
          <a:bodyPr/>
          <a:lstStyle/>
          <a:p>
            <a:endParaRPr lang="en-US" sz="3200" dirty="0"/>
          </a:p>
          <a:p>
            <a:endParaRPr lang="en-US" sz="3200" dirty="0"/>
          </a:p>
          <a:p>
            <a:endParaRPr lang="en-US" sz="3600" dirty="0"/>
          </a:p>
          <a:p>
            <a:r>
              <a:rPr lang="en-US" sz="4400" dirty="0"/>
              <a:t>(1) SELECTION STANDARD.—For any applicable legal requirement with respect to a covered entity contracting with a covered motor carrier for the shipment of goods or household goods, the </a:t>
            </a:r>
            <a:r>
              <a:rPr lang="en-US" sz="4400" b="1" dirty="0"/>
              <a:t>covered entity shall be considered reasonable and prudent </a:t>
            </a:r>
            <a:r>
              <a:rPr lang="en-US" sz="4400" dirty="0"/>
              <a:t>in the selection of such motor carrier if the covered entity verifies, not later than the date of shipment and not earlier than 45 days before the date of shipment, </a:t>
            </a:r>
            <a:r>
              <a:rPr lang="en-US" sz="4400" b="1" dirty="0"/>
              <a:t>that the covered motor carrier—</a:t>
            </a:r>
          </a:p>
          <a:p>
            <a:endParaRPr lang="en-US" dirty="0"/>
          </a:p>
          <a:p>
            <a:endParaRPr lang="en-US" dirty="0"/>
          </a:p>
        </p:txBody>
      </p:sp>
    </p:spTree>
    <p:extLst>
      <p:ext uri="{BB962C8B-B14F-4D97-AF65-F5344CB8AC3E}">
        <p14:creationId xmlns:p14="http://schemas.microsoft.com/office/powerpoint/2010/main" val="42146892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84EB-B12A-5B26-9768-4E2FB1C7A5BE}"/>
              </a:ext>
            </a:extLst>
          </p:cNvPr>
          <p:cNvSpPr>
            <a:spLocks noGrp="1"/>
          </p:cNvSpPr>
          <p:nvPr>
            <p:ph type="title"/>
          </p:nvPr>
        </p:nvSpPr>
        <p:spPr/>
        <p:txBody>
          <a:bodyPr/>
          <a:lstStyle/>
          <a:p>
            <a:r>
              <a:rPr lang="en-US"/>
              <a:t>Proposed Carrier Selection Standard - House</a:t>
            </a:r>
          </a:p>
        </p:txBody>
      </p:sp>
      <p:sp>
        <p:nvSpPr>
          <p:cNvPr id="3" name="Content Placeholder 2">
            <a:extLst>
              <a:ext uri="{FF2B5EF4-FFF2-40B4-BE49-F238E27FC236}">
                <a16:creationId xmlns:a16="http://schemas.microsoft.com/office/drawing/2014/main" id="{43E77E71-C323-199F-84DA-11A89365D270}"/>
              </a:ext>
            </a:extLst>
          </p:cNvPr>
          <p:cNvSpPr>
            <a:spLocks noGrp="1"/>
          </p:cNvSpPr>
          <p:nvPr>
            <p:ph idx="1"/>
          </p:nvPr>
        </p:nvSpPr>
        <p:spPr>
          <a:xfrm>
            <a:off x="701465" y="3589867"/>
            <a:ext cx="21031200" cy="8147445"/>
          </a:xfrm>
        </p:spPr>
        <p:txBody>
          <a:bodyPr>
            <a:normAutofit lnSpcReduction="10000"/>
          </a:bodyPr>
          <a:lstStyle/>
          <a:p>
            <a:r>
              <a:rPr lang="en-US" sz="4400" dirty="0"/>
              <a:t>(A) is </a:t>
            </a:r>
            <a:r>
              <a:rPr lang="en-US" sz="4400" b="1" dirty="0"/>
              <a:t>registered </a:t>
            </a:r>
            <a:r>
              <a:rPr lang="en-US" sz="4400" dirty="0"/>
              <a:t>under section 13902 of title 49, United States Code, as a motor carrier or household goods motor carrier;</a:t>
            </a:r>
          </a:p>
          <a:p>
            <a:r>
              <a:rPr lang="en-US" sz="4400" dirty="0"/>
              <a:t>(B) has at least the </a:t>
            </a:r>
            <a:r>
              <a:rPr lang="en-US" sz="4400" b="1" dirty="0"/>
              <a:t>minimum insurance coverage required by Federal and State law</a:t>
            </a:r>
            <a:r>
              <a:rPr lang="en-US" sz="4400" dirty="0"/>
              <a:t>; and</a:t>
            </a:r>
          </a:p>
          <a:p>
            <a:r>
              <a:rPr lang="en-US" sz="4400" dirty="0"/>
              <a:t>(C) </a:t>
            </a:r>
            <a:r>
              <a:rPr lang="en-US" sz="4400" dirty="0">
                <a:highlight>
                  <a:srgbClr val="FFFF00"/>
                </a:highlight>
              </a:rPr>
              <a:t>is not determined unfit to operate safely commercial motor vehicles under section 31144 of title 49, United States Code, or otherwise ordered to discontinue operations </a:t>
            </a:r>
            <a:r>
              <a:rPr lang="en-US" sz="4400" b="1" dirty="0">
                <a:highlight>
                  <a:srgbClr val="FFFF00"/>
                </a:highlight>
              </a:rPr>
              <a:t>by the Federal Motor Carrier Safety Administration (including not renewing a Department of Transportation registration number) or a State, for intrastate commerce</a:t>
            </a:r>
            <a:r>
              <a:rPr lang="en-US" sz="4400" dirty="0">
                <a:highlight>
                  <a:srgbClr val="FFFF00"/>
                </a:highlight>
              </a:rPr>
              <a:t>.</a:t>
            </a:r>
          </a:p>
          <a:p>
            <a:endParaRPr lang="en-US" sz="4400" dirty="0"/>
          </a:p>
          <a:p>
            <a:r>
              <a:rPr lang="en-US" sz="4400" dirty="0"/>
              <a:t>(2) SUNSET.—The standard established under paragraph (1) shall sunset on the effective date of a regulation issued pursuant to subsection (c).</a:t>
            </a:r>
          </a:p>
          <a:p>
            <a:endParaRPr lang="en-US" dirty="0"/>
          </a:p>
        </p:txBody>
      </p:sp>
    </p:spTree>
    <p:extLst>
      <p:ext uri="{BB962C8B-B14F-4D97-AF65-F5344CB8AC3E}">
        <p14:creationId xmlns:p14="http://schemas.microsoft.com/office/powerpoint/2010/main" val="19038709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A805-5973-9E1B-9BB7-2E23F31D59A9}"/>
              </a:ext>
            </a:extLst>
          </p:cNvPr>
          <p:cNvSpPr>
            <a:spLocks noGrp="1"/>
          </p:cNvSpPr>
          <p:nvPr>
            <p:ph type="title"/>
          </p:nvPr>
        </p:nvSpPr>
        <p:spPr/>
        <p:txBody>
          <a:bodyPr/>
          <a:lstStyle/>
          <a:p>
            <a:r>
              <a:rPr lang="en-US" dirty="0"/>
              <a:t>49 USC 13904 – Registration of Brokers</a:t>
            </a:r>
          </a:p>
        </p:txBody>
      </p:sp>
      <p:sp>
        <p:nvSpPr>
          <p:cNvPr id="3" name="Content Placeholder 2">
            <a:extLst>
              <a:ext uri="{FF2B5EF4-FFF2-40B4-BE49-F238E27FC236}">
                <a16:creationId xmlns:a16="http://schemas.microsoft.com/office/drawing/2014/main" id="{0F55BAF6-C024-3D3F-1F32-C6BA2009A47C}"/>
              </a:ext>
            </a:extLst>
          </p:cNvPr>
          <p:cNvSpPr>
            <a:spLocks noGrp="1"/>
          </p:cNvSpPr>
          <p:nvPr>
            <p:ph idx="1"/>
          </p:nvPr>
        </p:nvSpPr>
        <p:spPr/>
        <p:txBody>
          <a:bodyPr/>
          <a:lstStyle/>
          <a:p>
            <a:endParaRPr lang="en-US" dirty="0"/>
          </a:p>
          <a:p>
            <a:r>
              <a:rPr lang="en-US" dirty="0"/>
              <a:t>(c)Experience or Training Requirements.—Each broker shall employ, as an officer, an individual who—</a:t>
            </a:r>
          </a:p>
          <a:p>
            <a:r>
              <a:rPr lang="en-US" dirty="0"/>
              <a:t>(1)has at least 3 years of relevant experience; or</a:t>
            </a:r>
          </a:p>
          <a:p>
            <a:r>
              <a:rPr lang="en-US" dirty="0"/>
              <a:t>(2)provides the Secretary with satisfactory evidence of the individual’s knowledge of related rules, regulations, and industry practices.</a:t>
            </a:r>
          </a:p>
        </p:txBody>
      </p:sp>
    </p:spTree>
    <p:extLst>
      <p:ext uri="{BB962C8B-B14F-4D97-AF65-F5344CB8AC3E}">
        <p14:creationId xmlns:p14="http://schemas.microsoft.com/office/powerpoint/2010/main" val="366977940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6006-FB4B-0C18-1905-D56BDF87D625}"/>
              </a:ext>
            </a:extLst>
          </p:cNvPr>
          <p:cNvSpPr>
            <a:spLocks noGrp="1"/>
          </p:cNvSpPr>
          <p:nvPr>
            <p:ph type="title"/>
          </p:nvPr>
        </p:nvSpPr>
        <p:spPr/>
        <p:txBody>
          <a:bodyPr/>
          <a:lstStyle/>
          <a:p>
            <a:r>
              <a:rPr lang="en-US" dirty="0"/>
              <a:t>49 USC 13904 – Registration of Brokers, cont.</a:t>
            </a:r>
          </a:p>
        </p:txBody>
      </p:sp>
      <p:sp>
        <p:nvSpPr>
          <p:cNvPr id="3" name="Content Placeholder 2">
            <a:extLst>
              <a:ext uri="{FF2B5EF4-FFF2-40B4-BE49-F238E27FC236}">
                <a16:creationId xmlns:a16="http://schemas.microsoft.com/office/drawing/2014/main" id="{865639F2-559F-E47D-CE77-8B01CBD47999}"/>
              </a:ext>
            </a:extLst>
          </p:cNvPr>
          <p:cNvSpPr>
            <a:spLocks noGrp="1"/>
          </p:cNvSpPr>
          <p:nvPr>
            <p:ph idx="1"/>
          </p:nvPr>
        </p:nvSpPr>
        <p:spPr/>
        <p:txBody>
          <a:bodyPr>
            <a:normAutofit fontScale="92500" lnSpcReduction="20000"/>
          </a:bodyPr>
          <a:lstStyle/>
          <a:p>
            <a:endParaRPr lang="en-US" dirty="0"/>
          </a:p>
          <a:p>
            <a:r>
              <a:rPr lang="en-US" dirty="0"/>
              <a:t>March 2024 – FMCSA granted a petition for rulemaking by the Transportation Intermediaries Association to implement and enforce 49 USC 13904 (c)</a:t>
            </a:r>
          </a:p>
          <a:p>
            <a:endParaRPr lang="en-US" dirty="0"/>
          </a:p>
          <a:p>
            <a:r>
              <a:rPr lang="en-US" dirty="0"/>
              <a:t>There is a renewed push by Advocates for Highway and Auto Safety, among others, as to brokers and motor carriers, to “ensure” new applicants are knowledgeable about safety requirements, and to consider proficiency examinations</a:t>
            </a:r>
          </a:p>
          <a:p>
            <a:endParaRPr lang="en-US" dirty="0"/>
          </a:p>
          <a:p>
            <a:r>
              <a:rPr lang="en-US" dirty="0"/>
              <a:t>Keep current requirements in mind for depositions and discovery responses</a:t>
            </a:r>
          </a:p>
        </p:txBody>
      </p:sp>
    </p:spTree>
    <p:extLst>
      <p:ext uri="{BB962C8B-B14F-4D97-AF65-F5344CB8AC3E}">
        <p14:creationId xmlns:p14="http://schemas.microsoft.com/office/powerpoint/2010/main" val="371460815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613D-92EA-F18A-59FE-DEA41CC236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A83726-01A8-61F2-4BF5-02D1F324D712}"/>
              </a:ext>
            </a:extLst>
          </p:cNvPr>
          <p:cNvSpPr>
            <a:spLocks noGrp="1"/>
          </p:cNvSpPr>
          <p:nvPr>
            <p:ph idx="1"/>
          </p:nvPr>
        </p:nvSpPr>
        <p:spPr/>
        <p:txBody>
          <a:bodyPr>
            <a:normAutofit/>
          </a:bodyPr>
          <a:lstStyle/>
          <a:p>
            <a:pPr marL="0" indent="0" algn="ctr">
              <a:buNone/>
            </a:pPr>
            <a:endParaRPr lang="en-US" sz="8800" dirty="0"/>
          </a:p>
          <a:p>
            <a:pPr marL="0" indent="0" algn="ctr">
              <a:buNone/>
            </a:pPr>
            <a:endParaRPr lang="en-US" sz="8800" dirty="0"/>
          </a:p>
          <a:p>
            <a:pPr marL="0" indent="0" algn="ctr">
              <a:buNone/>
            </a:pPr>
            <a:r>
              <a:rPr lang="en-US" sz="8800" b="1" dirty="0"/>
              <a:t>“PREEMPTION” OF DIRECT NEGLIGENCE </a:t>
            </a:r>
          </a:p>
          <a:p>
            <a:pPr marL="0" indent="0" algn="ctr">
              <a:buNone/>
            </a:pPr>
            <a:r>
              <a:rPr lang="en-US" sz="8800" b="1" dirty="0"/>
              <a:t>CLAIMS AGAINST MOTOR CARRIERS</a:t>
            </a:r>
          </a:p>
        </p:txBody>
      </p:sp>
    </p:spTree>
    <p:extLst>
      <p:ext uri="{BB962C8B-B14F-4D97-AF65-F5344CB8AC3E}">
        <p14:creationId xmlns:p14="http://schemas.microsoft.com/office/powerpoint/2010/main" val="142997319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DEA210-4B03-4F1C-9D19-F1A18A7E8F58}"/>
              </a:ext>
            </a:extLst>
          </p:cNvPr>
          <p:cNvSpPr>
            <a:spLocks noGrp="1" noChangeArrowheads="1"/>
          </p:cNvSpPr>
          <p:nvPr>
            <p:ph type="title"/>
          </p:nvPr>
        </p:nvSpPr>
        <p:spPr>
          <a:xfrm>
            <a:off x="673470" y="712775"/>
            <a:ext cx="22787020" cy="2210348"/>
          </a:xfrm>
        </p:spPr>
        <p:txBody>
          <a:bodyPr/>
          <a:lstStyle/>
          <a:p>
            <a:r>
              <a:rPr lang="en-US" altLang="en-US">
                <a:sym typeface="Helvetica"/>
              </a:rPr>
              <a:t>Direct Negligence Claims &amp; Double Dipping</a:t>
            </a:r>
          </a:p>
        </p:txBody>
      </p:sp>
      <p:sp>
        <p:nvSpPr>
          <p:cNvPr id="9219" name="Content Placeholder 1">
            <a:extLst>
              <a:ext uri="{FF2B5EF4-FFF2-40B4-BE49-F238E27FC236}">
                <a16:creationId xmlns:a16="http://schemas.microsoft.com/office/drawing/2014/main" id="{DDE63620-A972-459C-BA82-D5346B4F197E}"/>
              </a:ext>
            </a:extLst>
          </p:cNvPr>
          <p:cNvSpPr>
            <a:spLocks noGrp="1"/>
          </p:cNvSpPr>
          <p:nvPr>
            <p:ph idx="1"/>
          </p:nvPr>
        </p:nvSpPr>
        <p:spPr>
          <a:xfrm>
            <a:off x="701465" y="3606800"/>
            <a:ext cx="21031200" cy="8130512"/>
          </a:xfrm>
        </p:spPr>
        <p:txBody>
          <a:bodyPr>
            <a:noAutofit/>
          </a:bodyPr>
          <a:lstStyle/>
          <a:p>
            <a:r>
              <a:rPr lang="en-US" altLang="en-US" sz="4400" b="1" dirty="0"/>
              <a:t>Vicarious Liability </a:t>
            </a:r>
          </a:p>
          <a:p>
            <a:pPr lvl="1"/>
            <a:r>
              <a:rPr lang="en-US" altLang="en-US" sz="4000" dirty="0"/>
              <a:t>Employer/employee</a:t>
            </a:r>
          </a:p>
          <a:p>
            <a:pPr lvl="1"/>
            <a:r>
              <a:rPr lang="en-US" altLang="en-US" sz="4000" dirty="0"/>
              <a:t>Principal/agent</a:t>
            </a:r>
          </a:p>
          <a:p>
            <a:r>
              <a:rPr lang="en-US" altLang="en-US" sz="4400" b="1" dirty="0"/>
              <a:t>Direct (but derivative) Negligence</a:t>
            </a:r>
          </a:p>
          <a:p>
            <a:pPr lvl="1"/>
            <a:r>
              <a:rPr lang="en-US" altLang="en-US" sz="4000" dirty="0"/>
              <a:t>Negligent hiring</a:t>
            </a:r>
          </a:p>
          <a:p>
            <a:pPr lvl="1"/>
            <a:r>
              <a:rPr lang="en-US" altLang="en-US" sz="4000" dirty="0"/>
              <a:t>Negligent training</a:t>
            </a:r>
          </a:p>
          <a:p>
            <a:pPr lvl="1"/>
            <a:r>
              <a:rPr lang="en-US" altLang="en-US" sz="4000" dirty="0"/>
              <a:t>Negligent supervision</a:t>
            </a:r>
          </a:p>
          <a:p>
            <a:pPr lvl="1"/>
            <a:r>
              <a:rPr lang="en-US" altLang="en-US" sz="4000" dirty="0"/>
              <a:t>Negligent retention</a:t>
            </a:r>
          </a:p>
          <a:p>
            <a:pPr lvl="1"/>
            <a:r>
              <a:rPr lang="en-US" altLang="en-US" sz="4000" dirty="0"/>
              <a:t>Negligent entrustment</a:t>
            </a:r>
          </a:p>
          <a:p>
            <a:pPr lvl="1"/>
            <a:r>
              <a:rPr lang="en-US" altLang="en-US" sz="4000" dirty="0"/>
              <a:t>Negligent maintenance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
          <p:cNvPicPr>
            <a:picLocks noGrp="1" noChangeAspect="1"/>
          </p:cNvPicPr>
          <p:nvPr>
            <p:ph type="pic" idx="23"/>
          </p:nvPr>
        </p:nvPicPr>
        <p:blipFill>
          <a:blip r:embed="rId2" cstate="print">
            <a:extLst>
              <a:ext uri="{28A0092B-C50C-407E-A947-70E740481C1C}">
                <a14:useLocalDpi xmlns:a14="http://schemas.microsoft.com/office/drawing/2010/main" val="0"/>
              </a:ext>
            </a:extLst>
          </a:blip>
          <a:srcRect t="113" b="113"/>
          <a:stretch/>
        </p:blipFill>
        <p:spPr>
          <a:xfrm>
            <a:off x="5691473" y="4548124"/>
            <a:ext cx="3596807" cy="3588714"/>
          </a:xfrm>
          <a:prstGeom prst="rect">
            <a:avLst/>
          </a:prstGeom>
        </p:spPr>
      </p:pic>
      <p:sp>
        <p:nvSpPr>
          <p:cNvPr id="65" name="Name…"/>
          <p:cNvSpPr>
            <a:spLocks noGrp="1"/>
          </p:cNvSpPr>
          <p:nvPr>
            <p:ph type="body" idx="24"/>
          </p:nvPr>
        </p:nvSpPr>
        <p:spPr>
          <a:xfrm>
            <a:off x="5691473" y="8289087"/>
            <a:ext cx="5873994" cy="3272434"/>
          </a:xfrm>
          <a:prstGeom prst="roundRect">
            <a:avLst>
              <a:gd name="adj" fmla="val 0"/>
            </a:avLst>
          </a:prstGeom>
        </p:spPr>
        <p:txBody>
          <a:bodyPr/>
          <a:lstStyle/>
          <a:p>
            <a:pPr marL="0" marR="57148" indent="57148" defTabSz="457200">
              <a:lnSpc>
                <a:spcPct val="150000"/>
              </a:lnSpc>
              <a:buClrTx/>
              <a:buSzTx/>
              <a:buNone/>
              <a:defRPr sz="2400" b="1">
                <a:uFillTx/>
                <a:latin typeface="+mj-lt"/>
                <a:ea typeface="+mj-ea"/>
                <a:cs typeface="+mj-cs"/>
                <a:sym typeface="Helvetica"/>
              </a:defRPr>
            </a:pPr>
            <a:r>
              <a:rPr lang="en-US" dirty="0"/>
              <a:t>Alan Easterly</a:t>
            </a:r>
            <a:endParaRPr dirty="0"/>
          </a:p>
          <a:p>
            <a:pPr marL="0" marR="57148" indent="57148" defTabSz="457200">
              <a:lnSpc>
                <a:spcPct val="150000"/>
              </a:lnSpc>
              <a:buClrTx/>
              <a:buSzTx/>
              <a:buNone/>
              <a:defRPr sz="2000">
                <a:uFillTx/>
                <a:latin typeface="+mj-lt"/>
                <a:ea typeface="+mj-ea"/>
                <a:cs typeface="+mj-cs"/>
                <a:sym typeface="Helvetica"/>
              </a:defRPr>
            </a:pPr>
            <a:r>
              <a:rPr lang="en-US" dirty="0"/>
              <a:t>Leitner, Williams, Dooley &amp; Napolitan, PLLC</a:t>
            </a:r>
          </a:p>
          <a:p>
            <a:pPr marL="0" marR="57148" indent="57148" defTabSz="457200">
              <a:lnSpc>
                <a:spcPct val="150000"/>
              </a:lnSpc>
              <a:buClrTx/>
              <a:buSzTx/>
              <a:buNone/>
              <a:defRPr sz="2000">
                <a:uFillTx/>
                <a:latin typeface="+mj-lt"/>
                <a:ea typeface="+mj-ea"/>
                <a:cs typeface="+mj-cs"/>
                <a:sym typeface="Helvetica"/>
              </a:defRPr>
            </a:pPr>
            <a:r>
              <a:rPr lang="en-US" dirty="0"/>
              <a:t>Chattanooga, TN</a:t>
            </a:r>
            <a:br>
              <a:rPr lang="en-US" dirty="0"/>
            </a:br>
            <a:r>
              <a:rPr lang="en-US" dirty="0"/>
              <a:t> alan.easterly@leitnerfirm.com</a:t>
            </a:r>
          </a:p>
          <a:p>
            <a:pPr marL="0" marR="57148" indent="57148" defTabSz="457200">
              <a:lnSpc>
                <a:spcPct val="150000"/>
              </a:lnSpc>
              <a:buClrTx/>
              <a:buSzTx/>
              <a:buNone/>
              <a:defRPr sz="2000">
                <a:uFillTx/>
                <a:latin typeface="+mj-lt"/>
                <a:ea typeface="+mj-ea"/>
                <a:cs typeface="+mj-cs"/>
                <a:sym typeface="Helvetica"/>
              </a:defRPr>
            </a:pPr>
            <a:r>
              <a:rPr lang="en-US" dirty="0"/>
              <a:t>(423) 424-3905 </a:t>
            </a:r>
          </a:p>
        </p:txBody>
      </p:sp>
      <p:pic>
        <p:nvPicPr>
          <p:cNvPr id="66" name="Image"/>
          <p:cNvPicPr>
            <a:picLocks noGrp="1" noChangeAspect="1"/>
          </p:cNvPicPr>
          <p:nvPr>
            <p:ph type="pic" idx="25"/>
          </p:nvPr>
        </p:nvPicPr>
        <p:blipFill>
          <a:blip r:embed="rId3">
            <a:extLst>
              <a:ext uri="{28A0092B-C50C-407E-A947-70E740481C1C}">
                <a14:useLocalDpi xmlns:a14="http://schemas.microsoft.com/office/drawing/2010/main" val="0"/>
              </a:ext>
            </a:extLst>
          </a:blip>
          <a:srcRect l="80" r="80"/>
          <a:stretch/>
        </p:blipFill>
        <p:spPr>
          <a:xfrm>
            <a:off x="13072185" y="4544329"/>
            <a:ext cx="3596807" cy="3596304"/>
          </a:xfrm>
          <a:prstGeom prst="rect">
            <a:avLst/>
          </a:prstGeom>
        </p:spPr>
      </p:pic>
      <p:sp>
        <p:nvSpPr>
          <p:cNvPr id="67" name="Name…"/>
          <p:cNvSpPr>
            <a:spLocks noGrp="1"/>
          </p:cNvSpPr>
          <p:nvPr>
            <p:ph type="body" idx="26"/>
          </p:nvPr>
        </p:nvSpPr>
        <p:spPr>
          <a:xfrm>
            <a:off x="13041824" y="8242410"/>
            <a:ext cx="4636576" cy="2798123"/>
          </a:xfrm>
          <a:prstGeom prst="roundRect">
            <a:avLst>
              <a:gd name="adj" fmla="val 0"/>
            </a:avLst>
          </a:prstGeom>
        </p:spPr>
        <p:txBody>
          <a:bodyPr/>
          <a:lstStyle/>
          <a:p>
            <a:pPr marL="0" marR="57148" indent="57148" defTabSz="457200">
              <a:lnSpc>
                <a:spcPct val="150000"/>
              </a:lnSpc>
              <a:buClrTx/>
              <a:buSzTx/>
              <a:buNone/>
              <a:defRPr sz="2400" b="1">
                <a:uFillTx/>
                <a:latin typeface="+mj-lt"/>
                <a:ea typeface="+mj-ea"/>
                <a:cs typeface="+mj-cs"/>
                <a:sym typeface="Helvetica"/>
              </a:defRPr>
            </a:pPr>
            <a:r>
              <a:rPr lang="en-US" dirty="0"/>
              <a:t>Bruno Renda</a:t>
            </a:r>
            <a:endParaRPr dirty="0"/>
          </a:p>
          <a:p>
            <a:pPr marL="0" marR="57148" indent="57148" defTabSz="457200">
              <a:lnSpc>
                <a:spcPct val="150000"/>
              </a:lnSpc>
              <a:buClrTx/>
              <a:buSzTx/>
              <a:buNone/>
              <a:defRPr sz="2000">
                <a:uFillTx/>
                <a:latin typeface="+mj-lt"/>
                <a:ea typeface="+mj-ea"/>
                <a:cs typeface="+mj-cs"/>
                <a:sym typeface="Helvetica"/>
              </a:defRPr>
            </a:pPr>
            <a:r>
              <a:rPr lang="en-US" dirty="0"/>
              <a:t>Fowler White Burnett, P.A.</a:t>
            </a:r>
          </a:p>
          <a:p>
            <a:pPr marL="0" marR="57148" indent="57148" defTabSz="457200">
              <a:lnSpc>
                <a:spcPct val="150000"/>
              </a:lnSpc>
              <a:buClrTx/>
              <a:buSzTx/>
              <a:buNone/>
              <a:defRPr sz="2000">
                <a:uFillTx/>
                <a:latin typeface="+mj-lt"/>
                <a:ea typeface="+mj-ea"/>
                <a:cs typeface="+mj-cs"/>
                <a:sym typeface="Helvetica"/>
              </a:defRPr>
            </a:pPr>
            <a:r>
              <a:rPr lang="en-US" dirty="0"/>
              <a:t>Miami, FL</a:t>
            </a:r>
          </a:p>
          <a:p>
            <a:pPr marL="0" marR="57148" indent="57148" defTabSz="457200">
              <a:lnSpc>
                <a:spcPct val="150000"/>
              </a:lnSpc>
              <a:buClrTx/>
              <a:buSzTx/>
              <a:buNone/>
              <a:defRPr sz="2000">
                <a:uFillTx/>
                <a:latin typeface="+mj-lt"/>
                <a:ea typeface="+mj-ea"/>
                <a:cs typeface="+mj-cs"/>
                <a:sym typeface="Helvetica"/>
              </a:defRPr>
            </a:pPr>
            <a:r>
              <a:rPr lang="en-US" dirty="0"/>
              <a:t>rendab@fowler-white.com</a:t>
            </a:r>
          </a:p>
          <a:p>
            <a:pPr marL="0" marR="57148" indent="57148" defTabSz="457200">
              <a:lnSpc>
                <a:spcPct val="150000"/>
              </a:lnSpc>
              <a:buClrTx/>
              <a:buSzTx/>
              <a:buNone/>
              <a:defRPr sz="2000">
                <a:uFillTx/>
                <a:latin typeface="+mj-lt"/>
                <a:ea typeface="+mj-ea"/>
                <a:cs typeface="+mj-cs"/>
                <a:sym typeface="Helvetica"/>
              </a:defRPr>
            </a:pPr>
            <a:r>
              <a:rPr lang="en-US" dirty="0"/>
              <a:t>(954) 377-8182 </a:t>
            </a:r>
          </a:p>
        </p:txBody>
      </p:sp>
      <p:sp>
        <p:nvSpPr>
          <p:cNvPr id="70" name="Double-click to edit"/>
          <p:cNvSpPr txBox="1">
            <a:spLocks noGrp="1"/>
          </p:cNvSpPr>
          <p:nvPr>
            <p:ph type="title"/>
          </p:nvPr>
        </p:nvSpPr>
        <p:spPr>
          <a:xfrm>
            <a:off x="467552" y="724241"/>
            <a:ext cx="19655830" cy="1430238"/>
          </a:xfrm>
          <a:prstGeom prst="rect">
            <a:avLst/>
          </a:prstGeom>
        </p:spPr>
        <p:txBody>
          <a:bodyPr/>
          <a:lstStyle/>
          <a:p>
            <a:r>
              <a:rPr lang="en-US" dirty="0"/>
              <a:t>Speakers</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61DF-F71E-B26F-4482-3007442BC3D0}"/>
              </a:ext>
            </a:extLst>
          </p:cNvPr>
          <p:cNvSpPr>
            <a:spLocks noGrp="1"/>
          </p:cNvSpPr>
          <p:nvPr>
            <p:ph type="title"/>
          </p:nvPr>
        </p:nvSpPr>
        <p:spPr>
          <a:xfrm>
            <a:off x="233203" y="543442"/>
            <a:ext cx="18156397" cy="2210348"/>
          </a:xfrm>
        </p:spPr>
        <p:txBody>
          <a:bodyPr/>
          <a:lstStyle/>
          <a:p>
            <a:r>
              <a:rPr lang="en-US" dirty="0"/>
              <a:t>Direct Negligence &amp; Double Dipping: Preemption Rule</a:t>
            </a:r>
          </a:p>
        </p:txBody>
      </p:sp>
      <p:sp>
        <p:nvSpPr>
          <p:cNvPr id="3" name="Content Placeholder 2">
            <a:extLst>
              <a:ext uri="{FF2B5EF4-FFF2-40B4-BE49-F238E27FC236}">
                <a16:creationId xmlns:a16="http://schemas.microsoft.com/office/drawing/2014/main" id="{B6002D9E-760C-0A75-FCCA-F39567458716}"/>
              </a:ext>
            </a:extLst>
          </p:cNvPr>
          <p:cNvSpPr>
            <a:spLocks noGrp="1"/>
          </p:cNvSpPr>
          <p:nvPr>
            <p:ph idx="1"/>
          </p:nvPr>
        </p:nvSpPr>
        <p:spPr>
          <a:xfrm>
            <a:off x="701465" y="3522133"/>
            <a:ext cx="21031200" cy="8215179"/>
          </a:xfrm>
        </p:spPr>
        <p:txBody>
          <a:bodyPr/>
          <a:lstStyle/>
          <a:p>
            <a:r>
              <a:rPr lang="en-US" sz="4000" b="1" dirty="0"/>
              <a:t>“Preemption Rule”</a:t>
            </a:r>
          </a:p>
          <a:p>
            <a:pPr lvl="1"/>
            <a:r>
              <a:rPr lang="en-US" sz="4000" dirty="0"/>
              <a:t>If employer/principal admits vicarious liability/course and scope, then direct negligence claims are duplicative</a:t>
            </a:r>
          </a:p>
          <a:p>
            <a:pPr lvl="2"/>
            <a:r>
              <a:rPr lang="en-US" sz="3600" dirty="0"/>
              <a:t>Would “be a waste of time and inflame the jury”</a:t>
            </a:r>
          </a:p>
          <a:p>
            <a:pPr lvl="2"/>
            <a:r>
              <a:rPr lang="en-US" sz="3600" dirty="0"/>
              <a:t>“the employer, although guilty of a separate tort, is only liable to the plaintiff for those damages caused by the employee’s negligence”</a:t>
            </a:r>
          </a:p>
          <a:p>
            <a:pPr lvl="2"/>
            <a:r>
              <a:rPr lang="en-US" sz="3600" dirty="0"/>
              <a:t>The employer’s liability is </a:t>
            </a:r>
            <a:r>
              <a:rPr lang="en-US" sz="3600" b="1" u="sng" dirty="0"/>
              <a:t>indivisible</a:t>
            </a:r>
            <a:r>
              <a:rPr lang="en-US" sz="3600" dirty="0"/>
              <a:t> from the employee’s liability.</a:t>
            </a:r>
          </a:p>
          <a:p>
            <a:pPr lvl="2"/>
            <a:r>
              <a:rPr lang="en-US" sz="3600" dirty="0"/>
              <a:t>Affirmative Defense? Better description than “Preemption Rule”?</a:t>
            </a:r>
          </a:p>
          <a:p>
            <a:r>
              <a:rPr lang="en-US" sz="4000" b="1" dirty="0"/>
              <a:t>Exceptions:</a:t>
            </a:r>
          </a:p>
          <a:p>
            <a:pPr lvl="1"/>
            <a:r>
              <a:rPr lang="en-US" sz="3600" dirty="0"/>
              <a:t>Claims for  punitive damages, but must be well pleaded</a:t>
            </a:r>
          </a:p>
          <a:p>
            <a:endParaRPr lang="en-US" dirty="0"/>
          </a:p>
        </p:txBody>
      </p:sp>
    </p:spTree>
    <p:extLst>
      <p:ext uri="{BB962C8B-B14F-4D97-AF65-F5344CB8AC3E}">
        <p14:creationId xmlns:p14="http://schemas.microsoft.com/office/powerpoint/2010/main" val="377584406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FF3F-A3FF-F592-7CD4-4C8F011D4E6A}"/>
              </a:ext>
            </a:extLst>
          </p:cNvPr>
          <p:cNvSpPr>
            <a:spLocks noGrp="1"/>
          </p:cNvSpPr>
          <p:nvPr>
            <p:ph type="title"/>
          </p:nvPr>
        </p:nvSpPr>
        <p:spPr/>
        <p:txBody>
          <a:bodyPr/>
          <a:lstStyle/>
          <a:p>
            <a:r>
              <a:rPr lang="en-US"/>
              <a:t>Federal Courts: Partial Survey</a:t>
            </a:r>
          </a:p>
        </p:txBody>
      </p:sp>
      <p:sp>
        <p:nvSpPr>
          <p:cNvPr id="3" name="Content Placeholder 2">
            <a:extLst>
              <a:ext uri="{FF2B5EF4-FFF2-40B4-BE49-F238E27FC236}">
                <a16:creationId xmlns:a16="http://schemas.microsoft.com/office/drawing/2014/main" id="{B3F3C0BF-6F56-6E4B-0D36-7331B25B7B9E}"/>
              </a:ext>
            </a:extLst>
          </p:cNvPr>
          <p:cNvSpPr>
            <a:spLocks noGrp="1"/>
          </p:cNvSpPr>
          <p:nvPr>
            <p:ph idx="1"/>
          </p:nvPr>
        </p:nvSpPr>
        <p:spPr>
          <a:xfrm>
            <a:off x="1400089" y="3443444"/>
            <a:ext cx="21333782" cy="8401445"/>
          </a:xfrm>
        </p:spPr>
        <p:txBody>
          <a:bodyPr>
            <a:normAutofit lnSpcReduction="10000"/>
          </a:bodyPr>
          <a:lstStyle/>
          <a:p>
            <a:pPr marL="0" indent="0">
              <a:spcBef>
                <a:spcPct val="0"/>
              </a:spcBef>
              <a:spcAft>
                <a:spcPct val="0"/>
              </a:spcAft>
              <a:buNone/>
            </a:pPr>
            <a:r>
              <a:rPr lang="en-US" sz="4400" b="1" i="1" u="sng" dirty="0"/>
              <a:t>Agree</a:t>
            </a:r>
            <a:r>
              <a:rPr lang="en-US" sz="4400" b="1" i="1" dirty="0"/>
              <a:t>:</a:t>
            </a:r>
          </a:p>
          <a:p>
            <a:pPr marL="0" indent="0">
              <a:spcBef>
                <a:spcPct val="0"/>
              </a:spcBef>
              <a:spcAft>
                <a:spcPct val="0"/>
              </a:spcAft>
              <a:buNone/>
            </a:pPr>
            <a:r>
              <a:rPr lang="en-US" sz="4400" dirty="0"/>
              <a:t>Tennessee:</a:t>
            </a:r>
            <a:r>
              <a:rPr lang="en-US" sz="4400" i="1" dirty="0"/>
              <a:t> Rector v. Owens, 2023 WL 9891204 (E.D. Tenn., Oct. 24, 2023)</a:t>
            </a:r>
          </a:p>
          <a:p>
            <a:pPr marL="0" indent="0">
              <a:spcBef>
                <a:spcPct val="0"/>
              </a:spcBef>
              <a:spcAft>
                <a:spcPct val="0"/>
              </a:spcAft>
              <a:buNone/>
            </a:pPr>
            <a:r>
              <a:rPr lang="en-US" sz="4400" dirty="0"/>
              <a:t>Texas: </a:t>
            </a:r>
            <a:r>
              <a:rPr lang="en-US" sz="4400" i="1" dirty="0"/>
              <a:t>Frazier v. U.S. Xpress, Inc., </a:t>
            </a:r>
            <a:r>
              <a:rPr lang="en-US" sz="4400" dirty="0"/>
              <a:t>2020 WL 4353175 (W.D. Tx., Jul. 29, 2020)</a:t>
            </a:r>
          </a:p>
          <a:p>
            <a:pPr marL="0" indent="0">
              <a:spcBef>
                <a:spcPct val="0"/>
              </a:spcBef>
              <a:spcAft>
                <a:spcPct val="0"/>
              </a:spcAft>
              <a:buNone/>
            </a:pPr>
            <a:r>
              <a:rPr lang="en-US" sz="4400" dirty="0"/>
              <a:t>Colorado: </a:t>
            </a:r>
            <a:r>
              <a:rPr lang="en-US" sz="4400" i="1" dirty="0"/>
              <a:t>Trujillo v. May Trucking</a:t>
            </a:r>
            <a:r>
              <a:rPr lang="en-US" sz="4400" dirty="0"/>
              <a:t>, 2019 WL 5684213 (Co., Nov. 1, 2019)</a:t>
            </a:r>
          </a:p>
          <a:p>
            <a:pPr marL="0" indent="0">
              <a:spcBef>
                <a:spcPct val="0"/>
              </a:spcBef>
              <a:spcAft>
                <a:spcPct val="0"/>
              </a:spcAft>
              <a:buNone/>
            </a:pPr>
            <a:r>
              <a:rPr lang="en-US" sz="4400" dirty="0"/>
              <a:t>Florida: </a:t>
            </a:r>
            <a:r>
              <a:rPr lang="en-US" sz="4400" i="1" dirty="0" err="1"/>
              <a:t>Tereskun</a:t>
            </a:r>
            <a:r>
              <a:rPr lang="en-US" sz="4400" i="1" dirty="0"/>
              <a:t>-Arce v. KW International, Inc., </a:t>
            </a:r>
            <a:r>
              <a:rPr lang="en-US" sz="4400" dirty="0"/>
              <a:t>2019 WL 13245751 (M.D. Fla., Nov. 25, 2019)</a:t>
            </a:r>
          </a:p>
          <a:p>
            <a:pPr marL="0" indent="0">
              <a:spcBef>
                <a:spcPct val="0"/>
              </a:spcBef>
              <a:spcAft>
                <a:spcPct val="0"/>
              </a:spcAft>
              <a:buNone/>
            </a:pPr>
            <a:r>
              <a:rPr lang="en-US" sz="4400" dirty="0"/>
              <a:t>New York: </a:t>
            </a:r>
            <a:r>
              <a:rPr lang="en-US" sz="4400" i="1" dirty="0"/>
              <a:t>Saleh v. Savage</a:t>
            </a:r>
            <a:r>
              <a:rPr lang="en-US" sz="4400" dirty="0"/>
              <a:t>, 2015 WL 1608839 (W.D. NY, Apr. 10, 2015) </a:t>
            </a:r>
          </a:p>
          <a:p>
            <a:pPr marL="0" indent="0">
              <a:spcBef>
                <a:spcPct val="0"/>
              </a:spcBef>
              <a:spcAft>
                <a:spcPct val="0"/>
              </a:spcAft>
              <a:buNone/>
            </a:pPr>
            <a:endParaRPr lang="en-US" sz="4400" dirty="0"/>
          </a:p>
          <a:p>
            <a:pPr marL="0" indent="0">
              <a:spcBef>
                <a:spcPct val="0"/>
              </a:spcBef>
              <a:spcAft>
                <a:spcPct val="0"/>
              </a:spcAft>
              <a:buNone/>
            </a:pPr>
            <a:r>
              <a:rPr lang="en-US" sz="4400" b="1" u="sng" dirty="0"/>
              <a:t>Disagree</a:t>
            </a:r>
            <a:r>
              <a:rPr lang="en-US" sz="4400" b="1" dirty="0"/>
              <a:t>:</a:t>
            </a:r>
          </a:p>
          <a:p>
            <a:pPr marL="0" indent="0">
              <a:spcBef>
                <a:spcPct val="0"/>
              </a:spcBef>
              <a:spcAft>
                <a:spcPct val="0"/>
              </a:spcAft>
              <a:buNone/>
            </a:pPr>
            <a:r>
              <a:rPr lang="en-US" sz="4400" dirty="0"/>
              <a:t>Georgia:</a:t>
            </a:r>
            <a:r>
              <a:rPr lang="en-US" sz="4400" i="1" dirty="0"/>
              <a:t> Roberts v. AAA Cooper Transportation, Inc., </a:t>
            </a:r>
            <a:r>
              <a:rPr lang="en-US" sz="4400" dirty="0"/>
              <a:t>2021 WL 9031118 (N.D. Ga, Oct. 12, 2021)</a:t>
            </a:r>
          </a:p>
          <a:p>
            <a:pPr marL="0" indent="0">
              <a:spcBef>
                <a:spcPct val="0"/>
              </a:spcBef>
              <a:spcAft>
                <a:spcPct val="0"/>
              </a:spcAft>
              <a:buNone/>
            </a:pPr>
            <a:r>
              <a:rPr lang="en-US" sz="4400" dirty="0"/>
              <a:t>Wyoming:</a:t>
            </a:r>
            <a:r>
              <a:rPr lang="en-US" sz="4400" i="1" dirty="0"/>
              <a:t> </a:t>
            </a:r>
            <a:r>
              <a:rPr lang="en-US" sz="4400" i="1" dirty="0" err="1"/>
              <a:t>Cahalan</a:t>
            </a:r>
            <a:r>
              <a:rPr lang="en-US" sz="4400" i="1" dirty="0"/>
              <a:t> v. May Trucking Co., </a:t>
            </a:r>
            <a:r>
              <a:rPr lang="en-US" sz="4400" dirty="0"/>
              <a:t>2013 WL 12168764 (Wy. May 13, 2013)</a:t>
            </a:r>
          </a:p>
          <a:p>
            <a:pPr marL="0" indent="0">
              <a:spcBef>
                <a:spcPct val="0"/>
              </a:spcBef>
              <a:spcAft>
                <a:spcPct val="0"/>
              </a:spcAft>
              <a:buNone/>
            </a:pPr>
            <a:r>
              <a:rPr lang="en-US" sz="4400" dirty="0"/>
              <a:t>Tennessee (as of April 8, 2024): Binns v. Trader Joe’s, M2022-01033-SC-R11-CV (Tenn. April 8, 2024)</a:t>
            </a:r>
          </a:p>
        </p:txBody>
      </p:sp>
    </p:spTree>
    <p:extLst>
      <p:ext uri="{BB962C8B-B14F-4D97-AF65-F5344CB8AC3E}">
        <p14:creationId xmlns:p14="http://schemas.microsoft.com/office/powerpoint/2010/main" val="417253876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4975-FFE8-7C5C-462D-103CF2E1C3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0BE193-0825-17BD-687A-68CBBCA84E15}"/>
              </a:ext>
            </a:extLst>
          </p:cNvPr>
          <p:cNvSpPr>
            <a:spLocks noGrp="1"/>
          </p:cNvSpPr>
          <p:nvPr>
            <p:ph idx="1"/>
          </p:nvPr>
        </p:nvSpPr>
        <p:spPr/>
        <p:txBody>
          <a:bodyPr>
            <a:normAutofit/>
          </a:bodyPr>
          <a:lstStyle/>
          <a:p>
            <a:endParaRPr lang="en-US" sz="8800" dirty="0"/>
          </a:p>
          <a:p>
            <a:pPr marL="0" indent="0" algn="ctr">
              <a:buNone/>
            </a:pPr>
            <a:r>
              <a:rPr lang="en-US" sz="7200" dirty="0"/>
              <a:t>If you have any </a:t>
            </a:r>
          </a:p>
          <a:p>
            <a:pPr marL="0" indent="0" algn="ctr">
              <a:buNone/>
            </a:pPr>
            <a:r>
              <a:rPr lang="en-US" sz="7200" dirty="0"/>
              <a:t>questions, please contact </a:t>
            </a:r>
            <a:br>
              <a:rPr lang="en-US" sz="7200" dirty="0"/>
            </a:br>
            <a:r>
              <a:rPr lang="en-US" sz="7200" dirty="0"/>
              <a:t>one of the presenters</a:t>
            </a:r>
          </a:p>
          <a:p>
            <a:pPr marL="0" indent="0" algn="ctr">
              <a:buNone/>
            </a:pPr>
            <a:r>
              <a:rPr lang="en-US" sz="8800" dirty="0"/>
              <a:t>THANK YOU! </a:t>
            </a:r>
          </a:p>
        </p:txBody>
      </p:sp>
    </p:spTree>
    <p:extLst>
      <p:ext uri="{BB962C8B-B14F-4D97-AF65-F5344CB8AC3E}">
        <p14:creationId xmlns:p14="http://schemas.microsoft.com/office/powerpoint/2010/main" val="2485615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E951-6C94-47DD-0E11-A28B672E78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2A6D38-C973-86B1-385E-E497589FD9E0}"/>
              </a:ext>
            </a:extLst>
          </p:cNvPr>
          <p:cNvSpPr>
            <a:spLocks noGrp="1"/>
          </p:cNvSpPr>
          <p:nvPr>
            <p:ph idx="1"/>
          </p:nvPr>
        </p:nvSpPr>
        <p:spPr/>
        <p:txBody>
          <a:bodyPr>
            <a:normAutofit/>
          </a:bodyPr>
          <a:lstStyle/>
          <a:p>
            <a:pPr marL="0" indent="0" algn="ctr">
              <a:buNone/>
            </a:pPr>
            <a:endParaRPr lang="en-US" sz="8800" dirty="0"/>
          </a:p>
          <a:p>
            <a:pPr marL="0" indent="0" algn="ctr">
              <a:buNone/>
            </a:pPr>
            <a:endParaRPr lang="en-US" sz="8800" dirty="0"/>
          </a:p>
          <a:p>
            <a:pPr marL="0" indent="0" algn="ctr">
              <a:buNone/>
            </a:pPr>
            <a:r>
              <a:rPr lang="en-US" sz="8800" b="1" dirty="0"/>
              <a:t>FAIR COMPENSATION FOR TRUCK </a:t>
            </a:r>
            <a:br>
              <a:rPr lang="en-US" sz="8800" b="1" dirty="0"/>
            </a:br>
            <a:r>
              <a:rPr lang="en-US" sz="8800" b="1" dirty="0"/>
              <a:t>CRASH VICTIMS ACT </a:t>
            </a:r>
          </a:p>
          <a:p>
            <a:pPr marL="0" indent="0" algn="ctr">
              <a:buNone/>
            </a:pPr>
            <a:r>
              <a:rPr lang="en-US" sz="8800" b="1" dirty="0"/>
              <a:t>(Proposed)</a:t>
            </a:r>
          </a:p>
        </p:txBody>
      </p:sp>
    </p:spTree>
    <p:extLst>
      <p:ext uri="{BB962C8B-B14F-4D97-AF65-F5344CB8AC3E}">
        <p14:creationId xmlns:p14="http://schemas.microsoft.com/office/powerpoint/2010/main" val="21126943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F333-C464-D00D-D321-F5EFC9301413}"/>
              </a:ext>
            </a:extLst>
          </p:cNvPr>
          <p:cNvSpPr>
            <a:spLocks noGrp="1"/>
          </p:cNvSpPr>
          <p:nvPr>
            <p:ph type="title"/>
          </p:nvPr>
        </p:nvSpPr>
        <p:spPr>
          <a:xfrm>
            <a:off x="673470" y="242047"/>
            <a:ext cx="22787020" cy="2681076"/>
          </a:xfrm>
        </p:spPr>
        <p:txBody>
          <a:bodyPr>
            <a:normAutofit/>
          </a:bodyPr>
          <a:lstStyle/>
          <a:p>
            <a:r>
              <a:rPr lang="en-US" dirty="0"/>
              <a:t>Greater “Financial Responsibility”</a:t>
            </a:r>
          </a:p>
        </p:txBody>
      </p:sp>
      <p:sp>
        <p:nvSpPr>
          <p:cNvPr id="3" name="Content Placeholder 2">
            <a:extLst>
              <a:ext uri="{FF2B5EF4-FFF2-40B4-BE49-F238E27FC236}">
                <a16:creationId xmlns:a16="http://schemas.microsoft.com/office/drawing/2014/main" id="{9F167225-E695-BE4F-475E-6E7A95007143}"/>
              </a:ext>
            </a:extLst>
          </p:cNvPr>
          <p:cNvSpPr>
            <a:spLocks noGrp="1"/>
          </p:cNvSpPr>
          <p:nvPr>
            <p:ph idx="1"/>
          </p:nvPr>
        </p:nvSpPr>
        <p:spPr>
          <a:xfrm>
            <a:off x="701465" y="3318933"/>
            <a:ext cx="21031200" cy="8418379"/>
          </a:xfrm>
        </p:spPr>
        <p:txBody>
          <a:bodyPr/>
          <a:lstStyle/>
          <a:p>
            <a:pPr marL="0" indent="0" algn="ctr">
              <a:spcBef>
                <a:spcPts val="2400"/>
              </a:spcBef>
              <a:buNone/>
            </a:pPr>
            <a:r>
              <a:rPr lang="en-US" sz="4400" dirty="0"/>
              <a:t>“Increase minimum levels of financial responsibility for transporting property, and to index future increases to changes in inflation relating to medical care” </a:t>
            </a:r>
          </a:p>
          <a:p>
            <a:pPr marL="0" indent="0" algn="ctr">
              <a:spcBef>
                <a:spcPts val="2400"/>
              </a:spcBef>
              <a:buNone/>
            </a:pPr>
            <a:r>
              <a:rPr lang="en-US" sz="4400" dirty="0"/>
              <a:t>-H.R. 6884 – Fair Compensation for Truck Crash Victims Act </a:t>
            </a:r>
          </a:p>
          <a:p>
            <a:pPr>
              <a:spcBef>
                <a:spcPts val="2400"/>
              </a:spcBef>
            </a:pPr>
            <a:r>
              <a:rPr lang="en-US" sz="4400" dirty="0"/>
              <a:t>Altering $750,000 to </a:t>
            </a:r>
            <a:r>
              <a:rPr lang="en-US" sz="4400" dirty="0">
                <a:highlight>
                  <a:srgbClr val="FFFF00"/>
                </a:highlight>
              </a:rPr>
              <a:t>$5,000,000</a:t>
            </a:r>
          </a:p>
          <a:p>
            <a:pPr>
              <a:spcBef>
                <a:spcPts val="2400"/>
              </a:spcBef>
            </a:pPr>
            <a:r>
              <a:rPr lang="en-US" sz="4400" dirty="0"/>
              <a:t>Adding the ability to alter minimum responsibility levels on a 5-year basis to adjust for medical care inflation </a:t>
            </a:r>
          </a:p>
          <a:p>
            <a:pPr>
              <a:spcBef>
                <a:spcPts val="2400"/>
              </a:spcBef>
            </a:pPr>
            <a:r>
              <a:rPr lang="en-US" sz="4400" dirty="0"/>
              <a:t>Changes effective 1 year after enactment </a:t>
            </a:r>
          </a:p>
          <a:p>
            <a:endParaRPr lang="en-US" dirty="0"/>
          </a:p>
        </p:txBody>
      </p:sp>
    </p:spTree>
    <p:extLst>
      <p:ext uri="{BB962C8B-B14F-4D97-AF65-F5344CB8AC3E}">
        <p14:creationId xmlns:p14="http://schemas.microsoft.com/office/powerpoint/2010/main" val="311992352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EC91-38CB-EFEB-6E7B-B34508C67E56}"/>
              </a:ext>
            </a:extLst>
          </p:cNvPr>
          <p:cNvSpPr>
            <a:spLocks noGrp="1"/>
          </p:cNvSpPr>
          <p:nvPr>
            <p:ph type="title"/>
          </p:nvPr>
        </p:nvSpPr>
        <p:spPr/>
        <p:txBody>
          <a:bodyPr/>
          <a:lstStyle/>
          <a:p>
            <a:r>
              <a:rPr lang="en-US"/>
              <a:t>History and Findings </a:t>
            </a:r>
          </a:p>
        </p:txBody>
      </p:sp>
      <p:sp>
        <p:nvSpPr>
          <p:cNvPr id="3" name="Content Placeholder 2">
            <a:extLst>
              <a:ext uri="{FF2B5EF4-FFF2-40B4-BE49-F238E27FC236}">
                <a16:creationId xmlns:a16="http://schemas.microsoft.com/office/drawing/2014/main" id="{3F9E9136-F171-7976-7AB5-792B3FDF5DA2}"/>
              </a:ext>
            </a:extLst>
          </p:cNvPr>
          <p:cNvSpPr>
            <a:spLocks noGrp="1"/>
          </p:cNvSpPr>
          <p:nvPr>
            <p:ph idx="1"/>
          </p:nvPr>
        </p:nvSpPr>
        <p:spPr>
          <a:xfrm>
            <a:off x="701465" y="3386667"/>
            <a:ext cx="21031200" cy="8823262"/>
          </a:xfrm>
        </p:spPr>
        <p:txBody>
          <a:bodyPr/>
          <a:lstStyle/>
          <a:p>
            <a:pPr>
              <a:spcBef>
                <a:spcPts val="2400"/>
              </a:spcBef>
            </a:pPr>
            <a:r>
              <a:rPr lang="en-US" sz="3600" b="1" dirty="0"/>
              <a:t>Introduced December 22, 2023, to the House of Representatives</a:t>
            </a:r>
          </a:p>
          <a:p>
            <a:pPr>
              <a:spcBef>
                <a:spcPts val="2400"/>
              </a:spcBef>
            </a:pPr>
            <a:r>
              <a:rPr lang="en-US" sz="3600" dirty="0"/>
              <a:t>Minimum insurance levels are intended to maintain safety </a:t>
            </a:r>
          </a:p>
          <a:p>
            <a:pPr lvl="1">
              <a:spcBef>
                <a:spcPct val="0"/>
              </a:spcBef>
            </a:pPr>
            <a:r>
              <a:rPr lang="en-US" sz="2800" dirty="0"/>
              <a:t>Motor Carrier Act of 1980, Public Law 96-296</a:t>
            </a:r>
          </a:p>
          <a:p>
            <a:pPr>
              <a:spcBef>
                <a:spcPts val="2400"/>
              </a:spcBef>
            </a:pPr>
            <a:r>
              <a:rPr lang="en-US" sz="3600" dirty="0"/>
              <a:t>Increasing financial responsibility will lead to proactive safety enhancements of equipment</a:t>
            </a:r>
          </a:p>
          <a:p>
            <a:pPr lvl="1">
              <a:spcBef>
                <a:spcPct val="0"/>
              </a:spcBef>
            </a:pPr>
            <a:r>
              <a:rPr lang="en-US" sz="2800" dirty="0"/>
              <a:t>House Report No. 96-1069</a:t>
            </a:r>
          </a:p>
          <a:p>
            <a:pPr>
              <a:spcBef>
                <a:spcPts val="2400"/>
              </a:spcBef>
            </a:pPr>
            <a:r>
              <a:rPr lang="en-US" sz="3600" dirty="0"/>
              <a:t>$1,000,000 minimum for a single occurrence was initially recommended in 1979 by The National Transportation Policy Study Commission</a:t>
            </a:r>
          </a:p>
          <a:p>
            <a:pPr lvl="1">
              <a:spcBef>
                <a:spcPts val="2400"/>
              </a:spcBef>
            </a:pPr>
            <a:r>
              <a:rPr lang="en-US" sz="3600" dirty="0"/>
              <a:t>Advised to remain the minimum through the Year 2000</a:t>
            </a:r>
          </a:p>
          <a:p>
            <a:pPr>
              <a:spcBef>
                <a:spcPts val="2400"/>
              </a:spcBef>
            </a:pPr>
            <a:r>
              <a:rPr lang="en-US" sz="3600" b="1" dirty="0"/>
              <a:t>The amount of $750,000 set in 1980 would be the equivalent of $5,193,665.62 in 2020 </a:t>
            </a:r>
          </a:p>
          <a:p>
            <a:pPr lvl="1">
              <a:spcBef>
                <a:spcPts val="2400"/>
              </a:spcBef>
            </a:pPr>
            <a:r>
              <a:rPr lang="en-US" sz="3600" dirty="0"/>
              <a:t>Inflation rate based on medical costs </a:t>
            </a:r>
          </a:p>
          <a:p>
            <a:endParaRPr lang="en-US" dirty="0"/>
          </a:p>
        </p:txBody>
      </p:sp>
    </p:spTree>
    <p:extLst>
      <p:ext uri="{BB962C8B-B14F-4D97-AF65-F5344CB8AC3E}">
        <p14:creationId xmlns:p14="http://schemas.microsoft.com/office/powerpoint/2010/main" val="25311809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EDAC-E348-787A-AD3F-CACD4C2535D5}"/>
              </a:ext>
            </a:extLst>
          </p:cNvPr>
          <p:cNvSpPr>
            <a:spLocks noGrp="1"/>
          </p:cNvSpPr>
          <p:nvPr>
            <p:ph type="title"/>
          </p:nvPr>
        </p:nvSpPr>
        <p:spPr/>
        <p:txBody>
          <a:bodyPr/>
          <a:lstStyle/>
          <a:p>
            <a:r>
              <a:rPr lang="en-US"/>
              <a:t>Arguments </a:t>
            </a:r>
          </a:p>
        </p:txBody>
      </p:sp>
      <p:sp>
        <p:nvSpPr>
          <p:cNvPr id="3" name="Content Placeholder 2">
            <a:extLst>
              <a:ext uri="{FF2B5EF4-FFF2-40B4-BE49-F238E27FC236}">
                <a16:creationId xmlns:a16="http://schemas.microsoft.com/office/drawing/2014/main" id="{90B0CBEB-9F4F-AFFC-E19E-7B25C90A7F43}"/>
              </a:ext>
            </a:extLst>
          </p:cNvPr>
          <p:cNvSpPr>
            <a:spLocks noGrp="1"/>
          </p:cNvSpPr>
          <p:nvPr>
            <p:ph idx="1"/>
          </p:nvPr>
        </p:nvSpPr>
        <p:spPr>
          <a:xfrm>
            <a:off x="673470" y="3738282"/>
            <a:ext cx="21031200" cy="8444753"/>
          </a:xfrm>
        </p:spPr>
        <p:txBody>
          <a:bodyPr>
            <a:normAutofit fontScale="92500" lnSpcReduction="10000"/>
          </a:bodyPr>
          <a:lstStyle/>
          <a:p>
            <a:pPr marR="0" lvl="0">
              <a:lnSpc>
                <a:spcPct val="107000"/>
              </a:lnSpc>
              <a:spcBef>
                <a:spcPts val="2400"/>
              </a:spcBef>
            </a:pPr>
            <a:r>
              <a:rPr lang="en-US" sz="4000" b="1" dirty="0"/>
              <a:t>Owner-operators association and others oppose </a:t>
            </a:r>
            <a:r>
              <a:rPr lang="en-US" sz="4000" dirty="0"/>
              <a:t>the attempt to increase the minimum insurance citing, in part, a recent study suggesting that current minimum insurance levels adequately cover damages on all but 0.6%</a:t>
            </a:r>
            <a:r>
              <a:rPr lang="en-US" sz="4000" b="1" dirty="0"/>
              <a:t> </a:t>
            </a:r>
            <a:r>
              <a:rPr lang="en-US" sz="4000" dirty="0"/>
              <a:t>of cases. </a:t>
            </a:r>
          </a:p>
          <a:p>
            <a:pPr>
              <a:lnSpc>
                <a:spcPct val="107000"/>
              </a:lnSpc>
              <a:spcBef>
                <a:spcPts val="2400"/>
              </a:spcBef>
            </a:pPr>
            <a:r>
              <a:rPr lang="en-US" sz="4000" b="1" dirty="0"/>
              <a:t>Bill’s sponsors states</a:t>
            </a:r>
            <a:r>
              <a:rPr lang="en-US" sz="4000" dirty="0"/>
              <a:t>:</a:t>
            </a:r>
          </a:p>
          <a:p>
            <a:pPr marL="0" marR="0" lvl="0" indent="0" algn="ctr">
              <a:lnSpc>
                <a:spcPct val="107000"/>
              </a:lnSpc>
              <a:spcBef>
                <a:spcPts val="2400"/>
              </a:spcBef>
              <a:buNone/>
            </a:pPr>
            <a:r>
              <a:rPr lang="en-US" sz="3600" dirty="0"/>
              <a:t>	</a:t>
            </a:r>
            <a:r>
              <a:rPr lang="en-US" sz="3900" dirty="0"/>
              <a:t>“For too long truck crash victims and their families have been burdened by tremendous  emotional and financial consequences, facing a mountain of medical debt and shattered lives.” </a:t>
            </a:r>
          </a:p>
          <a:p>
            <a:pPr marL="0" marR="0" lvl="0" indent="0" algn="ctr">
              <a:lnSpc>
                <a:spcPct val="107000"/>
              </a:lnSpc>
              <a:spcBef>
                <a:spcPts val="2400"/>
              </a:spcBef>
              <a:buNone/>
            </a:pPr>
            <a:r>
              <a:rPr lang="en-US" sz="3900" dirty="0"/>
              <a:t>  “The Fair Compensation for Truck Crash Victims Act is about justice, responsibility, and protecting our communities. It is time to ensure that trucking companies have adequate insurance to cover the true cost of their actions and prevent families from being financially destroyed by crashes they had no control over.”</a:t>
            </a:r>
          </a:p>
          <a:p>
            <a:pPr marL="0" marR="0" lvl="0" indent="0">
              <a:lnSpc>
                <a:spcPct val="107000"/>
              </a:lnSpc>
              <a:spcBef>
                <a:spcPts val="2400"/>
              </a:spcBef>
              <a:buNone/>
            </a:pPr>
            <a:r>
              <a:rPr lang="en-US" sz="3900" dirty="0"/>
              <a:t>	-Congressmen Jesús “Chuy” García (IL-04) and Hank Johnson (GA-04): Dec. 22, 2023, Press Release</a:t>
            </a:r>
          </a:p>
          <a:p>
            <a:pPr marL="0" marR="0" lvl="0" indent="0">
              <a:lnSpc>
                <a:spcPct val="107000"/>
              </a:lnSpc>
              <a:spcBef>
                <a:spcPts val="2400"/>
              </a:spcBef>
              <a:buNone/>
            </a:pPr>
            <a:r>
              <a:rPr lang="en-US" sz="3600" dirty="0"/>
              <a:t> </a:t>
            </a:r>
          </a:p>
          <a:p>
            <a:endParaRPr lang="en-US" dirty="0"/>
          </a:p>
        </p:txBody>
      </p:sp>
    </p:spTree>
    <p:extLst>
      <p:ext uri="{BB962C8B-B14F-4D97-AF65-F5344CB8AC3E}">
        <p14:creationId xmlns:p14="http://schemas.microsoft.com/office/powerpoint/2010/main" val="12115535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3944-ADCF-F493-1FEF-71DD4C955B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39408B-BA51-4D23-712E-B0460DDC20D2}"/>
              </a:ext>
            </a:extLst>
          </p:cNvPr>
          <p:cNvSpPr>
            <a:spLocks noGrp="1"/>
          </p:cNvSpPr>
          <p:nvPr>
            <p:ph idx="1"/>
          </p:nvPr>
        </p:nvSpPr>
        <p:spPr/>
        <p:txBody>
          <a:bodyPr>
            <a:normAutofit/>
          </a:bodyPr>
          <a:lstStyle/>
          <a:p>
            <a:pPr marL="0" indent="0" algn="ctr">
              <a:buNone/>
            </a:pPr>
            <a:endParaRPr lang="en-US" sz="8800" dirty="0"/>
          </a:p>
          <a:p>
            <a:pPr marL="0" indent="0" algn="ctr">
              <a:buNone/>
            </a:pPr>
            <a:endParaRPr lang="en-US" sz="8800" dirty="0"/>
          </a:p>
          <a:p>
            <a:pPr marL="0" indent="0" algn="ctr">
              <a:buNone/>
            </a:pPr>
            <a:r>
              <a:rPr lang="en-US" sz="8800" b="1" dirty="0"/>
              <a:t>FEDERAL PREEMPTION AND THE FAAAA</a:t>
            </a:r>
          </a:p>
        </p:txBody>
      </p:sp>
    </p:spTree>
    <p:extLst>
      <p:ext uri="{BB962C8B-B14F-4D97-AF65-F5344CB8AC3E}">
        <p14:creationId xmlns:p14="http://schemas.microsoft.com/office/powerpoint/2010/main" val="424528823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0C0A-24BB-F5DF-5C19-66FDDC273E06}"/>
              </a:ext>
            </a:extLst>
          </p:cNvPr>
          <p:cNvSpPr>
            <a:spLocks noGrp="1"/>
          </p:cNvSpPr>
          <p:nvPr>
            <p:ph type="title"/>
          </p:nvPr>
        </p:nvSpPr>
        <p:spPr/>
        <p:txBody>
          <a:bodyPr/>
          <a:lstStyle/>
          <a:p>
            <a:pPr algn="ctr"/>
            <a:r>
              <a:rPr lang="en-US" dirty="0"/>
              <a:t>FEDERAL PREEMPTION AND THE FAAAA</a:t>
            </a:r>
          </a:p>
        </p:txBody>
      </p:sp>
      <p:sp>
        <p:nvSpPr>
          <p:cNvPr id="3" name="Content Placeholder 2">
            <a:extLst>
              <a:ext uri="{FF2B5EF4-FFF2-40B4-BE49-F238E27FC236}">
                <a16:creationId xmlns:a16="http://schemas.microsoft.com/office/drawing/2014/main" id="{924D4B50-DF1E-F854-98E4-EAA6C965F771}"/>
              </a:ext>
            </a:extLst>
          </p:cNvPr>
          <p:cNvSpPr>
            <a:spLocks noGrp="1"/>
          </p:cNvSpPr>
          <p:nvPr>
            <p:ph idx="1"/>
          </p:nvPr>
        </p:nvSpPr>
        <p:spPr>
          <a:xfrm>
            <a:off x="701465" y="3437467"/>
            <a:ext cx="21031200" cy="8299845"/>
          </a:xfrm>
        </p:spPr>
        <p:txBody>
          <a:bodyPr/>
          <a:lstStyle/>
          <a:p>
            <a:pPr marL="0" indent="0" algn="just">
              <a:buNone/>
            </a:pPr>
            <a:r>
              <a:rPr lang="en-US" sz="5400" dirty="0">
                <a:effectLst/>
                <a:latin typeface="+mn-lt"/>
                <a:ea typeface="Times New Roman" panose="02020603050405020304" pitchFamily="18" charset="0"/>
                <a:cs typeface="Times New Roman" panose="02020603050405020304" pitchFamily="18" charset="0"/>
              </a:rPr>
              <a:t>Federal Aviation Authorization Administration Act (“FAAAA”): 49 U.S.C. § 14501</a:t>
            </a:r>
          </a:p>
          <a:p>
            <a:pPr marL="0" indent="0" algn="just">
              <a:buNone/>
            </a:pPr>
            <a:endParaRPr lang="en-US" sz="4400" dirty="0">
              <a:effectLst/>
              <a:latin typeface="+mn-lt"/>
              <a:ea typeface="Times New Roman" panose="02020603050405020304" pitchFamily="18" charset="0"/>
            </a:endParaRPr>
          </a:p>
          <a:p>
            <a:pPr marL="0" indent="0" algn="just">
              <a:buNone/>
            </a:pPr>
            <a:r>
              <a:rPr lang="en-US" sz="4400" dirty="0">
                <a:effectLst/>
                <a:latin typeface="+mn-lt"/>
                <a:ea typeface="Times New Roman" panose="02020603050405020304" pitchFamily="18" charset="0"/>
              </a:rPr>
              <a:t>Except as provided in paragraphs (2) and (3), a State, political subdivision of a State, or political authority of 2 or more States may not enact or enforce a law, regulation, or other provision having the force and effect of law </a:t>
            </a:r>
            <a:r>
              <a:rPr lang="en-US" sz="4400" b="1" dirty="0">
                <a:effectLst/>
                <a:latin typeface="+mn-lt"/>
                <a:ea typeface="Times New Roman" panose="02020603050405020304" pitchFamily="18" charset="0"/>
              </a:rPr>
              <a:t>related to a price, route, or service of any motor carrier</a:t>
            </a:r>
            <a:r>
              <a:rPr lang="en-US" sz="4400" dirty="0">
                <a:effectLst/>
                <a:latin typeface="+mn-lt"/>
                <a:ea typeface="Times New Roman" panose="02020603050405020304" pitchFamily="18" charset="0"/>
              </a:rPr>
              <a:t> (other than a carrier affiliated with a direct air carrier covered by section 41713(b)(4)) or any motor private carrier, broker, or freight forwarder with respect to the transportation of property.</a:t>
            </a:r>
          </a:p>
          <a:p>
            <a:pPr marL="0" indent="0">
              <a:buNone/>
            </a:pPr>
            <a:endParaRPr lang="en-US" dirty="0"/>
          </a:p>
        </p:txBody>
      </p:sp>
    </p:spTree>
    <p:extLst>
      <p:ext uri="{BB962C8B-B14F-4D97-AF65-F5344CB8AC3E}">
        <p14:creationId xmlns:p14="http://schemas.microsoft.com/office/powerpoint/2010/main" val="3587912598"/>
      </p:ext>
    </p:extLst>
  </p:cSld>
  <p:clrMapOvr>
    <a:masterClrMapping/>
  </p:clrMapOvr>
  <p:transition spd="slow">
    <p:wipe/>
  </p:transition>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3" tIns="71433" rIns="71433" bIns="71433" numCol="1" spcCol="38100" rtlCol="0" anchor="ctr">
        <a:spAutoFit/>
      </a:bodyPr>
      <a:lstStyle>
        <a:defPPr marL="0" marR="57148" indent="57148" algn="l" defTabSz="128587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item3.xml><?xml version="1.0" encoding="utf-8"?>
<properties xmlns="http://www.imanage.com/work/xmlschema">
  <documentid>LEITNER!62774246.1</documentid>
  <senderid>ALAN.EASTERLY</senderid>
  <senderemail>ALAN.EASTERLY@LEITNERFIRM.COM</senderemail>
  <lastmodified>2024-04-28T20:03:47.0000000-04:00</lastmodified>
  <database>LEITNER</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4DF51413842344A8190C692191814B" ma:contentTypeVersion="20" ma:contentTypeDescription="Create a new document." ma:contentTypeScope="" ma:versionID="0365a0b6cd46a9677f3888d28c85658c">
  <xsd:schema xmlns:xsd="http://www.w3.org/2001/XMLSchema" xmlns:xs="http://www.w3.org/2001/XMLSchema" xmlns:p="http://schemas.microsoft.com/office/2006/metadata/properties" xmlns:ns2="2ae8c995-2633-4483-aea2-6a0c61996a5c" xmlns:ns3="be4a20ea-1531-4875-bac1-9d8433a5d619" targetNamespace="http://schemas.microsoft.com/office/2006/metadata/properties" ma:root="true" ma:fieldsID="3522126b9c08d6cebbe6319a9680e0f7" ns2:_="" ns3:_="">
    <xsd:import namespace="2ae8c995-2633-4483-aea2-6a0c61996a5c"/>
    <xsd:import namespace="be4a20ea-1531-4875-bac1-9d8433a5d6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c995-2633-4483-aea2-6a0c61996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dabcb0a-0c63-4f14-a754-2121c0d304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a20ea-1531-4875-bac1-9d8433a5d61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d31be0-154d-49fa-9216-a56a0aacc3bd}" ma:internalName="TaxCatchAll" ma:showField="CatchAllData" ma:web="be4a20ea-1531-4875-bac1-9d8433a5d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546BF-A92F-4B4C-A780-3883CD2AAE5B}">
  <ds:schemaRefs>
    <ds:schemaRef ds:uri="http://schemas.microsoft.com/sharepoint/v3/contenttype/forms"/>
  </ds:schemaRefs>
</ds:datastoreItem>
</file>

<file path=customXml/itemProps2.xml><?xml version="1.0" encoding="utf-8"?>
<ds:datastoreItem xmlns:ds="http://schemas.openxmlformats.org/officeDocument/2006/customXml" ds:itemID="{DE193B4B-FBAE-49F9-A2E2-6EF9D8EDE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8c995-2633-4483-aea2-6a0c61996a5c"/>
    <ds:schemaRef ds:uri="be4a20ea-1531-4875-bac1-9d8433a5d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TotalTime>
  <Words>2878</Words>
  <Application>Microsoft Office PowerPoint</Application>
  <PresentationFormat>Custom</PresentationFormat>
  <Paragraphs>204</Paragraphs>
  <Slides>32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Gill Sans</vt:lpstr>
      <vt:lpstr>Helvetica</vt:lpstr>
      <vt:lpstr>Lucida Grande</vt:lpstr>
      <vt:lpstr>White</vt:lpstr>
      <vt:lpstr>PowerPoint Presentation</vt:lpstr>
      <vt:lpstr>ADVANCEMENTS IN BROKER LIABILITY— TWO STEPS FORWARD, ONE STEP BACK?</vt:lpstr>
      <vt:lpstr>Speakers</vt:lpstr>
      <vt:lpstr>PowerPoint Presentation</vt:lpstr>
      <vt:lpstr>Greater “Financial Responsibility”</vt:lpstr>
      <vt:lpstr>History and Findings </vt:lpstr>
      <vt:lpstr>Arguments </vt:lpstr>
      <vt:lpstr>PowerPoint Presentation</vt:lpstr>
      <vt:lpstr>FEDERAL PREEMPTION AND THE FAAAA</vt:lpstr>
      <vt:lpstr>Why?</vt:lpstr>
      <vt:lpstr>When?</vt:lpstr>
      <vt:lpstr>What type of claims are preempted?</vt:lpstr>
      <vt:lpstr>What about freight brokers  and freight forwarders?</vt:lpstr>
      <vt:lpstr>What about freight brokers  and freight forwarders?</vt:lpstr>
      <vt:lpstr>What about freight brokers  and freight forwarders?</vt:lpstr>
      <vt:lpstr>What about freight brokers  and freight forwarders?</vt:lpstr>
      <vt:lpstr>What about freight brokers  and freight forwarders?</vt:lpstr>
      <vt:lpstr>Summary Judgment &amp; Preemption</vt:lpstr>
      <vt:lpstr>Removal?</vt:lpstr>
      <vt:lpstr>PowerPoint Presentation</vt:lpstr>
      <vt:lpstr>Proposed Carrier Selection Standard - Senate</vt:lpstr>
      <vt:lpstr>Proposed carrier Selection Standard - Senate</vt:lpstr>
      <vt:lpstr>Proposed Carrier selection Standard - Senate</vt:lpstr>
      <vt:lpstr>Proposed Carrier Selection Standard - House</vt:lpstr>
      <vt:lpstr>Proposed Carrier Selection Standard - House</vt:lpstr>
      <vt:lpstr>49 USC 13904 – Registration of Brokers</vt:lpstr>
      <vt:lpstr>49 USC 13904 – Registration of Brokers, cont.</vt:lpstr>
      <vt:lpstr>PowerPoint Presentation</vt:lpstr>
      <vt:lpstr>Direct Negligence Claims &amp; Double Dipping</vt:lpstr>
      <vt:lpstr>Direct Negligence &amp; Double Dipping: Preemption Rule</vt:lpstr>
      <vt:lpstr>Federal Courts: Partial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Easterly</dc:creator>
  <cp:lastModifiedBy>Alan Easterly</cp:lastModifiedBy>
  <cp:revision>5</cp:revision>
  <cp:lastPrinted>2024-04-06T22:44:55Z</cp:lastPrinted>
  <dcterms:modified xsi:type="dcterms:W3CDTF">2024-04-29T00:03:47Z</dcterms:modified>
</cp:coreProperties>
</file>